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0" d="100"/>
          <a:sy n="70" d="100"/>
        </p:scale>
        <p:origin x="5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GIO CARLOS PORTARI JUNIOR" userId="58c461ff-7c21-42d2-b5ac-927fd00d7ea6" providerId="ADAL" clId="{E1622205-843F-4775-994A-4A265A0B6C9F}"/>
    <pc:docChg chg="modSld">
      <pc:chgData name="SERGIO CARLOS PORTARI JUNIOR" userId="58c461ff-7c21-42d2-b5ac-927fd00d7ea6" providerId="ADAL" clId="{E1622205-843F-4775-994A-4A265A0B6C9F}" dt="2021-03-05T00:01:56.508" v="59" actId="20577"/>
      <pc:docMkLst>
        <pc:docMk/>
      </pc:docMkLst>
      <pc:sldChg chg="modSp mod">
        <pc:chgData name="SERGIO CARLOS PORTARI JUNIOR" userId="58c461ff-7c21-42d2-b5ac-927fd00d7ea6" providerId="ADAL" clId="{E1622205-843F-4775-994A-4A265A0B6C9F}" dt="2021-03-05T00:01:56.508" v="59" actId="20577"/>
        <pc:sldMkLst>
          <pc:docMk/>
          <pc:sldMk cId="0" sldId="256"/>
        </pc:sldMkLst>
        <pc:spChg chg="mod">
          <ac:chgData name="SERGIO CARLOS PORTARI JUNIOR" userId="58c461ff-7c21-42d2-b5ac-927fd00d7ea6" providerId="ADAL" clId="{E1622205-843F-4775-994A-4A265A0B6C9F}" dt="2021-03-05T00:01:56.508" v="59" actId="20577"/>
          <ac:spMkLst>
            <pc:docMk/>
            <pc:sldMk cId="0" sldId="256"/>
            <ac:spMk id="512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7185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pt-B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3D0A978A-D3F9-4D24-A8B7-A23178F96FB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55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Group 8"/>
          <p:cNvGrpSpPr>
            <a:grpSpLocks/>
          </p:cNvGrpSpPr>
          <p:nvPr/>
        </p:nvGrpSpPr>
        <p:grpSpPr bwMode="auto">
          <a:xfrm>
            <a:off x="-12700" y="1808163"/>
            <a:ext cx="9204325" cy="5106987"/>
            <a:chOff x="-8" y="1139"/>
            <a:chExt cx="5798" cy="3217"/>
          </a:xfrm>
        </p:grpSpPr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-8" y="1844"/>
              <a:ext cx="5798" cy="2512"/>
              <a:chOff x="-8" y="1844"/>
              <a:chExt cx="5798" cy="2512"/>
            </a:xfrm>
          </p:grpSpPr>
          <p:sp>
            <p:nvSpPr>
              <p:cNvPr id="3074" name="Rectangle 2"/>
              <p:cNvSpPr>
                <a:spLocks noChangeArrowheads="1"/>
              </p:cNvSpPr>
              <p:nvPr/>
            </p:nvSpPr>
            <p:spPr bwMode="hidden">
              <a:xfrm>
                <a:off x="-8" y="1844"/>
                <a:ext cx="5798" cy="2059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075" name="Rectangle 3"/>
              <p:cNvSpPr>
                <a:spLocks noChangeArrowheads="1"/>
              </p:cNvSpPr>
              <p:nvPr/>
            </p:nvSpPr>
            <p:spPr bwMode="hidden">
              <a:xfrm>
                <a:off x="-8" y="3903"/>
                <a:ext cx="5798" cy="45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079" name="Group 7"/>
            <p:cNvGrpSpPr>
              <a:grpSpLocks/>
            </p:cNvGrpSpPr>
            <p:nvPr/>
          </p:nvGrpSpPr>
          <p:grpSpPr bwMode="auto">
            <a:xfrm>
              <a:off x="528" y="1139"/>
              <a:ext cx="5232" cy="1327"/>
              <a:chOff x="528" y="1139"/>
              <a:chExt cx="5232" cy="1327"/>
            </a:xfrm>
          </p:grpSpPr>
          <p:sp>
            <p:nvSpPr>
              <p:cNvPr id="3077" name="Freeform 5"/>
              <p:cNvSpPr>
                <a:spLocks/>
              </p:cNvSpPr>
              <p:nvPr/>
            </p:nvSpPr>
            <p:spPr bwMode="invGray">
              <a:xfrm>
                <a:off x="528" y="1139"/>
                <a:ext cx="5232" cy="1324"/>
              </a:xfrm>
              <a:custGeom>
                <a:avLst/>
                <a:gdLst/>
                <a:ahLst/>
                <a:cxnLst>
                  <a:cxn ang="0">
                    <a:pos x="4809" y="512"/>
                  </a:cxn>
                  <a:cxn ang="0">
                    <a:pos x="4889" y="428"/>
                  </a:cxn>
                  <a:cxn ang="0">
                    <a:pos x="4787" y="373"/>
                  </a:cxn>
                  <a:cxn ang="0">
                    <a:pos x="4925" y="299"/>
                  </a:cxn>
                  <a:cxn ang="0">
                    <a:pos x="4898" y="268"/>
                  </a:cxn>
                  <a:cxn ang="0">
                    <a:pos x="4960" y="203"/>
                  </a:cxn>
                  <a:cxn ang="0">
                    <a:pos x="4965" y="138"/>
                  </a:cxn>
                  <a:cxn ang="0">
                    <a:pos x="4991" y="72"/>
                  </a:cxn>
                  <a:cxn ang="0">
                    <a:pos x="4975" y="25"/>
                  </a:cxn>
                  <a:cxn ang="0">
                    <a:pos x="4532" y="107"/>
                  </a:cxn>
                  <a:cxn ang="0">
                    <a:pos x="3855" y="244"/>
                  </a:cxn>
                  <a:cxn ang="0">
                    <a:pos x="3053" y="409"/>
                  </a:cxn>
                  <a:cxn ang="0">
                    <a:pos x="2644" y="501"/>
                  </a:cxn>
                  <a:cxn ang="0">
                    <a:pos x="2038" y="639"/>
                  </a:cxn>
                  <a:cxn ang="0">
                    <a:pos x="1352" y="808"/>
                  </a:cxn>
                  <a:cxn ang="0">
                    <a:pos x="676" y="994"/>
                  </a:cxn>
                  <a:cxn ang="0">
                    <a:pos x="153" y="1182"/>
                  </a:cxn>
                  <a:cxn ang="0">
                    <a:pos x="24" y="1256"/>
                  </a:cxn>
                  <a:cxn ang="0">
                    <a:pos x="0" y="1297"/>
                  </a:cxn>
                  <a:cxn ang="0">
                    <a:pos x="24" y="1323"/>
                  </a:cxn>
                  <a:cxn ang="0">
                    <a:pos x="93" y="1291"/>
                  </a:cxn>
                  <a:cxn ang="0">
                    <a:pos x="146" y="1254"/>
                  </a:cxn>
                  <a:cxn ang="0">
                    <a:pos x="252" y="1211"/>
                  </a:cxn>
                  <a:cxn ang="0">
                    <a:pos x="392" y="1168"/>
                  </a:cxn>
                  <a:cxn ang="0">
                    <a:pos x="615" y="1113"/>
                  </a:cxn>
                  <a:cxn ang="0">
                    <a:pos x="914" y="1050"/>
                  </a:cxn>
                  <a:cxn ang="0">
                    <a:pos x="1397" y="966"/>
                  </a:cxn>
                  <a:cxn ang="0">
                    <a:pos x="2349" y="827"/>
                  </a:cxn>
                  <a:cxn ang="0">
                    <a:pos x="3188" y="722"/>
                  </a:cxn>
                  <a:cxn ang="0">
                    <a:pos x="3772" y="653"/>
                  </a:cxn>
                  <a:cxn ang="0">
                    <a:pos x="4370" y="594"/>
                  </a:cxn>
                  <a:cxn ang="0">
                    <a:pos x="4933" y="536"/>
                  </a:cxn>
                </a:cxnLst>
                <a:rect l="0" t="0" r="r" b="b"/>
                <a:pathLst>
                  <a:path w="5232" h="1324">
                    <a:moveTo>
                      <a:pt x="4933" y="536"/>
                    </a:moveTo>
                    <a:lnTo>
                      <a:pt x="4809" y="512"/>
                    </a:lnTo>
                    <a:lnTo>
                      <a:pt x="5157" y="452"/>
                    </a:lnTo>
                    <a:lnTo>
                      <a:pt x="4889" y="428"/>
                    </a:lnTo>
                    <a:lnTo>
                      <a:pt x="5052" y="391"/>
                    </a:lnTo>
                    <a:lnTo>
                      <a:pt x="4787" y="373"/>
                    </a:lnTo>
                    <a:lnTo>
                      <a:pt x="5225" y="287"/>
                    </a:lnTo>
                    <a:lnTo>
                      <a:pt x="4925" y="299"/>
                    </a:lnTo>
                    <a:lnTo>
                      <a:pt x="5110" y="240"/>
                    </a:lnTo>
                    <a:lnTo>
                      <a:pt x="4898" y="268"/>
                    </a:lnTo>
                    <a:lnTo>
                      <a:pt x="5231" y="164"/>
                    </a:lnTo>
                    <a:lnTo>
                      <a:pt x="4960" y="203"/>
                    </a:lnTo>
                    <a:lnTo>
                      <a:pt x="5135" y="117"/>
                    </a:lnTo>
                    <a:lnTo>
                      <a:pt x="4965" y="138"/>
                    </a:lnTo>
                    <a:lnTo>
                      <a:pt x="5209" y="39"/>
                    </a:lnTo>
                    <a:lnTo>
                      <a:pt x="4991" y="72"/>
                    </a:lnTo>
                    <a:lnTo>
                      <a:pt x="5124" y="0"/>
                    </a:lnTo>
                    <a:lnTo>
                      <a:pt x="4975" y="25"/>
                    </a:lnTo>
                    <a:lnTo>
                      <a:pt x="4789" y="60"/>
                    </a:lnTo>
                    <a:lnTo>
                      <a:pt x="4532" y="107"/>
                    </a:lnTo>
                    <a:lnTo>
                      <a:pt x="4115" y="189"/>
                    </a:lnTo>
                    <a:lnTo>
                      <a:pt x="3855" y="244"/>
                    </a:lnTo>
                    <a:lnTo>
                      <a:pt x="3591" y="295"/>
                    </a:lnTo>
                    <a:lnTo>
                      <a:pt x="3053" y="409"/>
                    </a:lnTo>
                    <a:lnTo>
                      <a:pt x="2809" y="463"/>
                    </a:lnTo>
                    <a:lnTo>
                      <a:pt x="2644" y="501"/>
                    </a:lnTo>
                    <a:lnTo>
                      <a:pt x="2375" y="559"/>
                    </a:lnTo>
                    <a:lnTo>
                      <a:pt x="2038" y="639"/>
                    </a:lnTo>
                    <a:lnTo>
                      <a:pt x="1614" y="741"/>
                    </a:lnTo>
                    <a:lnTo>
                      <a:pt x="1352" y="808"/>
                    </a:lnTo>
                    <a:lnTo>
                      <a:pt x="909" y="929"/>
                    </a:lnTo>
                    <a:lnTo>
                      <a:pt x="676" y="994"/>
                    </a:lnTo>
                    <a:lnTo>
                      <a:pt x="279" y="1129"/>
                    </a:lnTo>
                    <a:lnTo>
                      <a:pt x="153" y="1182"/>
                    </a:lnTo>
                    <a:lnTo>
                      <a:pt x="82" y="1217"/>
                    </a:lnTo>
                    <a:lnTo>
                      <a:pt x="24" y="1256"/>
                    </a:lnTo>
                    <a:lnTo>
                      <a:pt x="5" y="1277"/>
                    </a:lnTo>
                    <a:lnTo>
                      <a:pt x="0" y="1297"/>
                    </a:lnTo>
                    <a:lnTo>
                      <a:pt x="6" y="1311"/>
                    </a:lnTo>
                    <a:lnTo>
                      <a:pt x="24" y="1323"/>
                    </a:lnTo>
                    <a:lnTo>
                      <a:pt x="57" y="1321"/>
                    </a:lnTo>
                    <a:lnTo>
                      <a:pt x="93" y="1291"/>
                    </a:lnTo>
                    <a:lnTo>
                      <a:pt x="114" y="1272"/>
                    </a:lnTo>
                    <a:lnTo>
                      <a:pt x="146" y="1254"/>
                    </a:lnTo>
                    <a:lnTo>
                      <a:pt x="187" y="1232"/>
                    </a:lnTo>
                    <a:lnTo>
                      <a:pt x="252" y="1211"/>
                    </a:lnTo>
                    <a:lnTo>
                      <a:pt x="308" y="1191"/>
                    </a:lnTo>
                    <a:lnTo>
                      <a:pt x="392" y="1168"/>
                    </a:lnTo>
                    <a:lnTo>
                      <a:pt x="487" y="1142"/>
                    </a:lnTo>
                    <a:lnTo>
                      <a:pt x="615" y="1113"/>
                    </a:lnTo>
                    <a:lnTo>
                      <a:pt x="756" y="1082"/>
                    </a:lnTo>
                    <a:lnTo>
                      <a:pt x="914" y="1050"/>
                    </a:lnTo>
                    <a:lnTo>
                      <a:pt x="1185" y="1003"/>
                    </a:lnTo>
                    <a:lnTo>
                      <a:pt x="1397" y="966"/>
                    </a:lnTo>
                    <a:lnTo>
                      <a:pt x="1838" y="898"/>
                    </a:lnTo>
                    <a:lnTo>
                      <a:pt x="2349" y="827"/>
                    </a:lnTo>
                    <a:lnTo>
                      <a:pt x="2771" y="769"/>
                    </a:lnTo>
                    <a:lnTo>
                      <a:pt x="3188" y="722"/>
                    </a:lnTo>
                    <a:lnTo>
                      <a:pt x="3514" y="683"/>
                    </a:lnTo>
                    <a:lnTo>
                      <a:pt x="3772" y="653"/>
                    </a:lnTo>
                    <a:lnTo>
                      <a:pt x="4056" y="628"/>
                    </a:lnTo>
                    <a:lnTo>
                      <a:pt x="4370" y="594"/>
                    </a:lnTo>
                    <a:lnTo>
                      <a:pt x="4619" y="569"/>
                    </a:lnTo>
                    <a:lnTo>
                      <a:pt x="4933" y="536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invGray">
              <a:xfrm>
                <a:off x="531" y="2171"/>
                <a:ext cx="714" cy="295"/>
              </a:xfrm>
              <a:custGeom>
                <a:avLst/>
                <a:gdLst/>
                <a:ahLst/>
                <a:cxnLst>
                  <a:cxn ang="0">
                    <a:pos x="0" y="250"/>
                  </a:cxn>
                  <a:cxn ang="0">
                    <a:pos x="24" y="233"/>
                  </a:cxn>
                  <a:cxn ang="0">
                    <a:pos x="48" y="211"/>
                  </a:cxn>
                  <a:cxn ang="0">
                    <a:pos x="73" y="197"/>
                  </a:cxn>
                  <a:cxn ang="0">
                    <a:pos x="129" y="170"/>
                  </a:cxn>
                  <a:cxn ang="0">
                    <a:pos x="220" y="129"/>
                  </a:cxn>
                  <a:cxn ang="0">
                    <a:pos x="391" y="76"/>
                  </a:cxn>
                  <a:cxn ang="0">
                    <a:pos x="556" y="27"/>
                  </a:cxn>
                  <a:cxn ang="0">
                    <a:pos x="713" y="0"/>
                  </a:cxn>
                  <a:cxn ang="0">
                    <a:pos x="569" y="52"/>
                  </a:cxn>
                  <a:cxn ang="0">
                    <a:pos x="460" y="88"/>
                  </a:cxn>
                  <a:cxn ang="0">
                    <a:pos x="349" y="129"/>
                  </a:cxn>
                  <a:cxn ang="0">
                    <a:pos x="252" y="162"/>
                  </a:cxn>
                  <a:cxn ang="0">
                    <a:pos x="145" y="203"/>
                  </a:cxn>
                  <a:cxn ang="0">
                    <a:pos x="85" y="245"/>
                  </a:cxn>
                  <a:cxn ang="0">
                    <a:pos x="65" y="274"/>
                  </a:cxn>
                  <a:cxn ang="0">
                    <a:pos x="39" y="288"/>
                  </a:cxn>
                  <a:cxn ang="0">
                    <a:pos x="16" y="294"/>
                  </a:cxn>
                  <a:cxn ang="0">
                    <a:pos x="6" y="286"/>
                  </a:cxn>
                  <a:cxn ang="0">
                    <a:pos x="0" y="274"/>
                  </a:cxn>
                  <a:cxn ang="0">
                    <a:pos x="0" y="250"/>
                  </a:cxn>
                </a:cxnLst>
                <a:rect l="0" t="0" r="r" b="b"/>
                <a:pathLst>
                  <a:path w="714" h="295">
                    <a:moveTo>
                      <a:pt x="0" y="250"/>
                    </a:moveTo>
                    <a:lnTo>
                      <a:pt x="24" y="233"/>
                    </a:lnTo>
                    <a:lnTo>
                      <a:pt x="48" y="211"/>
                    </a:lnTo>
                    <a:lnTo>
                      <a:pt x="73" y="197"/>
                    </a:lnTo>
                    <a:lnTo>
                      <a:pt x="129" y="170"/>
                    </a:lnTo>
                    <a:lnTo>
                      <a:pt x="220" y="129"/>
                    </a:lnTo>
                    <a:lnTo>
                      <a:pt x="391" y="76"/>
                    </a:lnTo>
                    <a:lnTo>
                      <a:pt x="556" y="27"/>
                    </a:lnTo>
                    <a:lnTo>
                      <a:pt x="713" y="0"/>
                    </a:lnTo>
                    <a:lnTo>
                      <a:pt x="569" y="52"/>
                    </a:lnTo>
                    <a:lnTo>
                      <a:pt x="460" y="88"/>
                    </a:lnTo>
                    <a:lnTo>
                      <a:pt x="349" y="129"/>
                    </a:lnTo>
                    <a:lnTo>
                      <a:pt x="252" y="162"/>
                    </a:lnTo>
                    <a:lnTo>
                      <a:pt x="145" y="203"/>
                    </a:lnTo>
                    <a:lnTo>
                      <a:pt x="85" y="245"/>
                    </a:lnTo>
                    <a:lnTo>
                      <a:pt x="65" y="274"/>
                    </a:lnTo>
                    <a:lnTo>
                      <a:pt x="39" y="288"/>
                    </a:lnTo>
                    <a:lnTo>
                      <a:pt x="16" y="294"/>
                    </a:lnTo>
                    <a:lnTo>
                      <a:pt x="6" y="286"/>
                    </a:lnTo>
                    <a:lnTo>
                      <a:pt x="0" y="274"/>
                    </a:lnTo>
                    <a:lnTo>
                      <a:pt x="0" y="250"/>
                    </a:lnTo>
                  </a:path>
                </a:pathLst>
              </a:custGeom>
              <a:gradFill rotWithShape="0">
                <a:gsLst>
                  <a:gs pos="0">
                    <a:srgbClr val="FFFFCC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308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33475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CC3E92C-1CBB-410C-9D9C-E610B4E0F7D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3C2DA-4131-4E53-B4EE-5C6EDA9B4E8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102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79BE2-612D-44E0-A6E7-B76B7C44770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9AB2D-FB67-4602-9504-314F8DDA6C7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19D99-0857-4395-A434-22DDAC937E0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507A-356C-4C5F-A705-64891C0AC4E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0316E-FE77-47A3-95CD-C0596AEAAD9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2E43B-101C-4D82-8CEE-7E0095B831F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F7CA8-AC03-4EB1-B530-304FE2C86F6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6A15D-36EF-48E7-83D9-7D2095AD039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D013C-CBD1-4001-B9DF-2051F9DBDC3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-12700" y="49213"/>
            <a:ext cx="9204325" cy="6865937"/>
            <a:chOff x="-8" y="31"/>
            <a:chExt cx="5798" cy="4325"/>
          </a:xfrm>
        </p:grpSpPr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-8" y="960"/>
              <a:ext cx="5798" cy="3396"/>
              <a:chOff x="-8" y="960"/>
              <a:chExt cx="5798" cy="3396"/>
            </a:xfrm>
          </p:grpSpPr>
          <p:sp>
            <p:nvSpPr>
              <p:cNvPr id="1026" name="Rectangle 2"/>
              <p:cNvSpPr>
                <a:spLocks noChangeArrowheads="1"/>
              </p:cNvSpPr>
              <p:nvPr/>
            </p:nvSpPr>
            <p:spPr bwMode="hidden">
              <a:xfrm>
                <a:off x="-8" y="960"/>
                <a:ext cx="5798" cy="2784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27" name="Rectangle 3"/>
              <p:cNvSpPr>
                <a:spLocks noChangeArrowheads="1"/>
              </p:cNvSpPr>
              <p:nvPr/>
            </p:nvSpPr>
            <p:spPr bwMode="hidden">
              <a:xfrm>
                <a:off x="-8" y="3744"/>
                <a:ext cx="5798" cy="612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203" y="31"/>
              <a:ext cx="3850" cy="679"/>
              <a:chOff x="203" y="31"/>
              <a:chExt cx="3850" cy="679"/>
            </a:xfrm>
          </p:grpSpPr>
          <p:sp>
            <p:nvSpPr>
              <p:cNvPr id="1029" name="Freeform 5"/>
              <p:cNvSpPr>
                <a:spLocks/>
              </p:cNvSpPr>
              <p:nvPr/>
            </p:nvSpPr>
            <p:spPr bwMode="invGray">
              <a:xfrm>
                <a:off x="203" y="31"/>
                <a:ext cx="3850" cy="677"/>
              </a:xfrm>
              <a:custGeom>
                <a:avLst/>
                <a:gdLst/>
                <a:ahLst/>
                <a:cxnLst>
                  <a:cxn ang="0">
                    <a:pos x="3539" y="262"/>
                  </a:cxn>
                  <a:cxn ang="0">
                    <a:pos x="3598" y="219"/>
                  </a:cxn>
                  <a:cxn ang="0">
                    <a:pos x="3523" y="191"/>
                  </a:cxn>
                  <a:cxn ang="0">
                    <a:pos x="3624" y="153"/>
                  </a:cxn>
                  <a:cxn ang="0">
                    <a:pos x="3604" y="137"/>
                  </a:cxn>
                  <a:cxn ang="0">
                    <a:pos x="3650" y="104"/>
                  </a:cxn>
                  <a:cxn ang="0">
                    <a:pos x="3654" y="71"/>
                  </a:cxn>
                  <a:cxn ang="0">
                    <a:pos x="3673" y="37"/>
                  </a:cxn>
                  <a:cxn ang="0">
                    <a:pos x="3661" y="13"/>
                  </a:cxn>
                  <a:cxn ang="0">
                    <a:pos x="3335" y="55"/>
                  </a:cxn>
                  <a:cxn ang="0">
                    <a:pos x="2837" y="125"/>
                  </a:cxn>
                  <a:cxn ang="0">
                    <a:pos x="2247" y="209"/>
                  </a:cxn>
                  <a:cxn ang="0">
                    <a:pos x="1946" y="256"/>
                  </a:cxn>
                  <a:cxn ang="0">
                    <a:pos x="1500" y="327"/>
                  </a:cxn>
                  <a:cxn ang="0">
                    <a:pos x="995" y="413"/>
                  </a:cxn>
                  <a:cxn ang="0">
                    <a:pos x="498" y="508"/>
                  </a:cxn>
                  <a:cxn ang="0">
                    <a:pos x="113" y="604"/>
                  </a:cxn>
                  <a:cxn ang="0">
                    <a:pos x="18" y="642"/>
                  </a:cxn>
                  <a:cxn ang="0">
                    <a:pos x="0" y="663"/>
                  </a:cxn>
                  <a:cxn ang="0">
                    <a:pos x="18" y="676"/>
                  </a:cxn>
                  <a:cxn ang="0">
                    <a:pos x="69" y="660"/>
                  </a:cxn>
                  <a:cxn ang="0">
                    <a:pos x="108" y="641"/>
                  </a:cxn>
                  <a:cxn ang="0">
                    <a:pos x="186" y="619"/>
                  </a:cxn>
                  <a:cxn ang="0">
                    <a:pos x="289" y="597"/>
                  </a:cxn>
                  <a:cxn ang="0">
                    <a:pos x="453" y="569"/>
                  </a:cxn>
                  <a:cxn ang="0">
                    <a:pos x="673" y="537"/>
                  </a:cxn>
                  <a:cxn ang="0">
                    <a:pos x="1028" y="494"/>
                  </a:cxn>
                  <a:cxn ang="0">
                    <a:pos x="1729" y="423"/>
                  </a:cxn>
                  <a:cxn ang="0">
                    <a:pos x="2346" y="369"/>
                  </a:cxn>
                  <a:cxn ang="0">
                    <a:pos x="2776" y="334"/>
                  </a:cxn>
                  <a:cxn ang="0">
                    <a:pos x="3216" y="304"/>
                  </a:cxn>
                  <a:cxn ang="0">
                    <a:pos x="3630" y="274"/>
                  </a:cxn>
                </a:cxnLst>
                <a:rect l="0" t="0" r="r" b="b"/>
                <a:pathLst>
                  <a:path w="3850" h="677">
                    <a:moveTo>
                      <a:pt x="3630" y="274"/>
                    </a:moveTo>
                    <a:lnTo>
                      <a:pt x="3539" y="262"/>
                    </a:lnTo>
                    <a:lnTo>
                      <a:pt x="3795" y="231"/>
                    </a:lnTo>
                    <a:lnTo>
                      <a:pt x="3598" y="219"/>
                    </a:lnTo>
                    <a:lnTo>
                      <a:pt x="3718" y="200"/>
                    </a:lnTo>
                    <a:lnTo>
                      <a:pt x="3523" y="191"/>
                    </a:lnTo>
                    <a:lnTo>
                      <a:pt x="3845" y="147"/>
                    </a:lnTo>
                    <a:lnTo>
                      <a:pt x="3624" y="153"/>
                    </a:lnTo>
                    <a:lnTo>
                      <a:pt x="3760" y="123"/>
                    </a:lnTo>
                    <a:lnTo>
                      <a:pt x="3604" y="137"/>
                    </a:lnTo>
                    <a:lnTo>
                      <a:pt x="3849" y="84"/>
                    </a:lnTo>
                    <a:lnTo>
                      <a:pt x="3650" y="104"/>
                    </a:lnTo>
                    <a:lnTo>
                      <a:pt x="3779" y="60"/>
                    </a:lnTo>
                    <a:lnTo>
                      <a:pt x="3654" y="71"/>
                    </a:lnTo>
                    <a:lnTo>
                      <a:pt x="3833" y="20"/>
                    </a:lnTo>
                    <a:lnTo>
                      <a:pt x="3673" y="37"/>
                    </a:lnTo>
                    <a:lnTo>
                      <a:pt x="3771" y="0"/>
                    </a:lnTo>
                    <a:lnTo>
                      <a:pt x="3661" y="13"/>
                    </a:lnTo>
                    <a:lnTo>
                      <a:pt x="3524" y="31"/>
                    </a:lnTo>
                    <a:lnTo>
                      <a:pt x="3335" y="55"/>
                    </a:lnTo>
                    <a:lnTo>
                      <a:pt x="3028" y="97"/>
                    </a:lnTo>
                    <a:lnTo>
                      <a:pt x="2837" y="125"/>
                    </a:lnTo>
                    <a:lnTo>
                      <a:pt x="2643" y="151"/>
                    </a:lnTo>
                    <a:lnTo>
                      <a:pt x="2247" y="209"/>
                    </a:lnTo>
                    <a:lnTo>
                      <a:pt x="2067" y="237"/>
                    </a:lnTo>
                    <a:lnTo>
                      <a:pt x="1946" y="256"/>
                    </a:lnTo>
                    <a:lnTo>
                      <a:pt x="1748" y="286"/>
                    </a:lnTo>
                    <a:lnTo>
                      <a:pt x="1500" y="327"/>
                    </a:lnTo>
                    <a:lnTo>
                      <a:pt x="1188" y="379"/>
                    </a:lnTo>
                    <a:lnTo>
                      <a:pt x="995" y="413"/>
                    </a:lnTo>
                    <a:lnTo>
                      <a:pt x="669" y="475"/>
                    </a:lnTo>
                    <a:lnTo>
                      <a:pt x="498" y="508"/>
                    </a:lnTo>
                    <a:lnTo>
                      <a:pt x="206" y="577"/>
                    </a:lnTo>
                    <a:lnTo>
                      <a:pt x="113" y="604"/>
                    </a:lnTo>
                    <a:lnTo>
                      <a:pt x="61" y="622"/>
                    </a:lnTo>
                    <a:lnTo>
                      <a:pt x="18" y="642"/>
                    </a:lnTo>
                    <a:lnTo>
                      <a:pt x="4" y="653"/>
                    </a:lnTo>
                    <a:lnTo>
                      <a:pt x="0" y="663"/>
                    </a:lnTo>
                    <a:lnTo>
                      <a:pt x="5" y="670"/>
                    </a:lnTo>
                    <a:lnTo>
                      <a:pt x="18" y="676"/>
                    </a:lnTo>
                    <a:lnTo>
                      <a:pt x="42" y="675"/>
                    </a:lnTo>
                    <a:lnTo>
                      <a:pt x="69" y="660"/>
                    </a:lnTo>
                    <a:lnTo>
                      <a:pt x="84" y="650"/>
                    </a:lnTo>
                    <a:lnTo>
                      <a:pt x="108" y="641"/>
                    </a:lnTo>
                    <a:lnTo>
                      <a:pt x="138" y="630"/>
                    </a:lnTo>
                    <a:lnTo>
                      <a:pt x="186" y="619"/>
                    </a:lnTo>
                    <a:lnTo>
                      <a:pt x="227" y="609"/>
                    </a:lnTo>
                    <a:lnTo>
                      <a:pt x="289" y="597"/>
                    </a:lnTo>
                    <a:lnTo>
                      <a:pt x="359" y="584"/>
                    </a:lnTo>
                    <a:lnTo>
                      <a:pt x="453" y="569"/>
                    </a:lnTo>
                    <a:lnTo>
                      <a:pt x="557" y="553"/>
                    </a:lnTo>
                    <a:lnTo>
                      <a:pt x="673" y="537"/>
                    </a:lnTo>
                    <a:lnTo>
                      <a:pt x="872" y="513"/>
                    </a:lnTo>
                    <a:lnTo>
                      <a:pt x="1028" y="494"/>
                    </a:lnTo>
                    <a:lnTo>
                      <a:pt x="1353" y="459"/>
                    </a:lnTo>
                    <a:lnTo>
                      <a:pt x="1729" y="423"/>
                    </a:lnTo>
                    <a:lnTo>
                      <a:pt x="2039" y="393"/>
                    </a:lnTo>
                    <a:lnTo>
                      <a:pt x="2346" y="369"/>
                    </a:lnTo>
                    <a:lnTo>
                      <a:pt x="2586" y="349"/>
                    </a:lnTo>
                    <a:lnTo>
                      <a:pt x="2776" y="334"/>
                    </a:lnTo>
                    <a:lnTo>
                      <a:pt x="2985" y="321"/>
                    </a:lnTo>
                    <a:lnTo>
                      <a:pt x="3216" y="304"/>
                    </a:lnTo>
                    <a:lnTo>
                      <a:pt x="3399" y="291"/>
                    </a:lnTo>
                    <a:lnTo>
                      <a:pt x="3630" y="274"/>
                    </a:lnTo>
                  </a:path>
                </a:pathLst>
              </a:cu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0" name="Freeform 6"/>
              <p:cNvSpPr>
                <a:spLocks/>
              </p:cNvSpPr>
              <p:nvPr/>
            </p:nvSpPr>
            <p:spPr bwMode="invGray">
              <a:xfrm>
                <a:off x="205" y="559"/>
                <a:ext cx="526" cy="151"/>
              </a:xfrm>
              <a:custGeom>
                <a:avLst/>
                <a:gdLst/>
                <a:ahLst/>
                <a:cxnLst>
                  <a:cxn ang="0">
                    <a:pos x="0" y="128"/>
                  </a:cxn>
                  <a:cxn ang="0">
                    <a:pos x="18" y="119"/>
                  </a:cxn>
                  <a:cxn ang="0">
                    <a:pos x="36" y="108"/>
                  </a:cxn>
                  <a:cxn ang="0">
                    <a:pos x="54" y="101"/>
                  </a:cxn>
                  <a:cxn ang="0">
                    <a:pos x="95" y="87"/>
                  </a:cxn>
                  <a:cxn ang="0">
                    <a:pos x="162" y="66"/>
                  </a:cxn>
                  <a:cxn ang="0">
                    <a:pos x="288" y="39"/>
                  </a:cxn>
                  <a:cxn ang="0">
                    <a:pos x="410" y="14"/>
                  </a:cxn>
                  <a:cxn ang="0">
                    <a:pos x="525" y="0"/>
                  </a:cxn>
                  <a:cxn ang="0">
                    <a:pos x="419" y="27"/>
                  </a:cxn>
                  <a:cxn ang="0">
                    <a:pos x="339" y="45"/>
                  </a:cxn>
                  <a:cxn ang="0">
                    <a:pos x="257" y="66"/>
                  </a:cxn>
                  <a:cxn ang="0">
                    <a:pos x="186" y="83"/>
                  </a:cxn>
                  <a:cxn ang="0">
                    <a:pos x="107" y="104"/>
                  </a:cxn>
                  <a:cxn ang="0">
                    <a:pos x="63" y="125"/>
                  </a:cxn>
                  <a:cxn ang="0">
                    <a:pos x="48" y="140"/>
                  </a:cxn>
                  <a:cxn ang="0">
                    <a:pos x="29" y="147"/>
                  </a:cxn>
                  <a:cxn ang="0">
                    <a:pos x="12" y="150"/>
                  </a:cxn>
                  <a:cxn ang="0">
                    <a:pos x="5" y="146"/>
                  </a:cxn>
                  <a:cxn ang="0">
                    <a:pos x="0" y="140"/>
                  </a:cxn>
                  <a:cxn ang="0">
                    <a:pos x="0" y="128"/>
                  </a:cxn>
                </a:cxnLst>
                <a:rect l="0" t="0" r="r" b="b"/>
                <a:pathLst>
                  <a:path w="526" h="151">
                    <a:moveTo>
                      <a:pt x="0" y="128"/>
                    </a:moveTo>
                    <a:lnTo>
                      <a:pt x="18" y="119"/>
                    </a:lnTo>
                    <a:lnTo>
                      <a:pt x="36" y="108"/>
                    </a:lnTo>
                    <a:lnTo>
                      <a:pt x="54" y="101"/>
                    </a:lnTo>
                    <a:lnTo>
                      <a:pt x="95" y="87"/>
                    </a:lnTo>
                    <a:lnTo>
                      <a:pt x="162" y="66"/>
                    </a:lnTo>
                    <a:lnTo>
                      <a:pt x="288" y="39"/>
                    </a:lnTo>
                    <a:lnTo>
                      <a:pt x="410" y="14"/>
                    </a:lnTo>
                    <a:lnTo>
                      <a:pt x="525" y="0"/>
                    </a:lnTo>
                    <a:lnTo>
                      <a:pt x="419" y="27"/>
                    </a:lnTo>
                    <a:lnTo>
                      <a:pt x="339" y="45"/>
                    </a:lnTo>
                    <a:lnTo>
                      <a:pt x="257" y="66"/>
                    </a:lnTo>
                    <a:lnTo>
                      <a:pt x="186" y="83"/>
                    </a:lnTo>
                    <a:lnTo>
                      <a:pt x="107" y="104"/>
                    </a:lnTo>
                    <a:lnTo>
                      <a:pt x="63" y="125"/>
                    </a:lnTo>
                    <a:lnTo>
                      <a:pt x="48" y="140"/>
                    </a:lnTo>
                    <a:lnTo>
                      <a:pt x="29" y="147"/>
                    </a:lnTo>
                    <a:lnTo>
                      <a:pt x="12" y="150"/>
                    </a:lnTo>
                    <a:lnTo>
                      <a:pt x="5" y="146"/>
                    </a:lnTo>
                    <a:lnTo>
                      <a:pt x="0" y="140"/>
                    </a:lnTo>
                    <a:lnTo>
                      <a:pt x="0" y="128"/>
                    </a:lnTo>
                  </a:path>
                </a:pathLst>
              </a:custGeom>
              <a:gradFill rotWithShape="0">
                <a:gsLst>
                  <a:gs pos="0">
                    <a:srgbClr val="FFFFCC"/>
                  </a:gs>
                  <a:gs pos="100000">
                    <a:schemeClr val="folHlink"/>
                  </a:gs>
                </a:gsLst>
                <a:lin ang="0" scaled="1"/>
              </a:gra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8689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19600" y="63261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777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B2BC6045-14C5-4DD8-B39A-4F3AC8CEB01C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E09CE24-D0D6-4BBF-A9EE-1DA66088E7B5}" type="slidenum">
              <a:rPr lang="pt-BR"/>
              <a:pPr/>
              <a:t>1</a:t>
            </a:fld>
            <a:endParaRPr lang="pt-B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pt-BR"/>
              <a:t>Transações Atômicas Distribuídas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pt-BR" dirty="0">
                <a:latin typeface="Arial Rounded MT Bold" pitchFamily="34" charset="0"/>
              </a:rPr>
              <a:t>Sistemas Distribuídos</a:t>
            </a:r>
          </a:p>
          <a:p>
            <a:endParaRPr lang="pt-BR" dirty="0">
              <a:latin typeface="Arial Rounded MT Bold" pitchFamily="34" charset="0"/>
            </a:endParaRPr>
          </a:p>
          <a:p>
            <a:r>
              <a:rPr lang="pt-BR" dirty="0"/>
              <a:t>Prof. Me. Sérgio Carlos Portari Jr.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CC233-F8ED-48A7-B79E-14E5D592F14E}" type="slidenum">
              <a:rPr lang="pt-BR"/>
              <a:pPr/>
              <a:t>10</a:t>
            </a:fld>
            <a:endParaRPr lang="pt-BR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Implementação de transações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/>
              <a:t>Métodos de controle sobre modificações:</a:t>
            </a:r>
          </a:p>
          <a:p>
            <a:pPr lvl="1"/>
            <a:r>
              <a:rPr lang="pt-BR"/>
              <a:t>Espaço de trabalho privado</a:t>
            </a:r>
          </a:p>
          <a:p>
            <a:pPr lvl="1"/>
            <a:r>
              <a:rPr lang="pt-BR"/>
              <a:t>Log</a:t>
            </a:r>
          </a:p>
          <a:p>
            <a:r>
              <a:rPr lang="pt-BR"/>
              <a:t>Protocolo de </a:t>
            </a:r>
            <a:r>
              <a:rPr lang="pt-BR" i="1"/>
              <a:t>commit </a:t>
            </a:r>
            <a:r>
              <a:rPr lang="pt-BR"/>
              <a:t>em duas fases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8CF-4882-4042-AAD1-DB26364A54F2}" type="slidenum">
              <a:rPr lang="pt-BR"/>
              <a:pPr/>
              <a:t>11</a:t>
            </a:fld>
            <a:endParaRPr lang="pt-BR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Espaço de trabalho privado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dirty="0"/>
              <a:t>Um processo que começa uma transação cria um espaço contendo cópias de todos os objetos manipulados pela transação.</a:t>
            </a:r>
          </a:p>
          <a:p>
            <a:r>
              <a:rPr lang="pt-BR" dirty="0"/>
              <a:t>Se ocorrer </a:t>
            </a:r>
            <a:r>
              <a:rPr lang="pt-BR" i="1" dirty="0" err="1"/>
              <a:t>commit</a:t>
            </a:r>
            <a:r>
              <a:rPr lang="pt-BR" dirty="0"/>
              <a:t>, a transação repassa os novos valores dos objetos para os seus originais.</a:t>
            </a:r>
          </a:p>
          <a:p>
            <a:r>
              <a:rPr lang="pt-BR" dirty="0"/>
              <a:t>Problema: alto custo!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6FF0-9810-4F6D-ACED-581DA1C7E0B2}" type="slidenum">
              <a:rPr lang="pt-BR"/>
              <a:pPr/>
              <a:t>12</a:t>
            </a:fld>
            <a:endParaRPr lang="pt-B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Log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  <a:noFill/>
          <a:ln/>
        </p:spPr>
        <p:txBody>
          <a:bodyPr/>
          <a:lstStyle/>
          <a:p>
            <a:r>
              <a:rPr lang="pt-BR" sz="2400" i="1" dirty="0" err="1"/>
              <a:t>Intentions</a:t>
            </a:r>
            <a:r>
              <a:rPr lang="pt-BR" sz="2400" i="1" dirty="0"/>
              <a:t> </a:t>
            </a:r>
            <a:r>
              <a:rPr lang="pt-BR" sz="2400" i="1" dirty="0" err="1"/>
              <a:t>list</a:t>
            </a:r>
            <a:r>
              <a:rPr lang="pt-BR" sz="2400" i="1" dirty="0"/>
              <a:t> – intenção de alteração  de valores.</a:t>
            </a:r>
            <a:endParaRPr lang="pt-BR" sz="2400" dirty="0"/>
          </a:p>
          <a:p>
            <a:r>
              <a:rPr lang="pt-BR" sz="2400" dirty="0"/>
              <a:t>Os objetos originais não são modificados durante a transação;</a:t>
            </a:r>
          </a:p>
          <a:p>
            <a:r>
              <a:rPr lang="pt-BR" sz="2400" dirty="0"/>
              <a:t>Antes de cada modificação, um registro é escrito em um arquivo de </a:t>
            </a:r>
            <a:r>
              <a:rPr lang="pt-BR" sz="2400" i="1" dirty="0"/>
              <a:t>log</a:t>
            </a:r>
            <a:r>
              <a:rPr lang="pt-BR" sz="2400" dirty="0"/>
              <a:t> (em memória estável)</a:t>
            </a:r>
          </a:p>
          <a:p>
            <a:r>
              <a:rPr lang="pt-BR" sz="2400" dirty="0"/>
              <a:t>Se ocorrer </a:t>
            </a:r>
            <a:r>
              <a:rPr lang="pt-BR" sz="2400" i="1" dirty="0" err="1"/>
              <a:t>commit</a:t>
            </a:r>
            <a:r>
              <a:rPr lang="pt-BR" sz="2400" dirty="0"/>
              <a:t> um registro apropriado é inserido no </a:t>
            </a:r>
            <a:r>
              <a:rPr lang="pt-BR" sz="2400" i="1" dirty="0" err="1"/>
              <a:t>log</a:t>
            </a:r>
            <a:endParaRPr lang="pt-BR" sz="2400" i="1" dirty="0"/>
          </a:p>
          <a:p>
            <a:r>
              <a:rPr lang="pt-BR" sz="2400" dirty="0"/>
              <a:t>Se ocorrer </a:t>
            </a:r>
            <a:r>
              <a:rPr lang="pt-BR" sz="2400" i="1" dirty="0" err="1"/>
              <a:t>abort</a:t>
            </a:r>
            <a:r>
              <a:rPr lang="pt-BR" sz="2400" dirty="0"/>
              <a:t> todas as operações efetuadas pela transação são desfeitas com base no </a:t>
            </a:r>
            <a:r>
              <a:rPr lang="pt-BR" sz="2400" i="1" dirty="0" err="1"/>
              <a:t>log</a:t>
            </a:r>
            <a:r>
              <a:rPr lang="pt-BR" sz="2400" dirty="0"/>
              <a:t>, começando pelo último registro</a:t>
            </a:r>
            <a:r>
              <a:rPr lang="pt-BR" sz="2400" i="1" dirty="0"/>
              <a:t> </a:t>
            </a:r>
            <a:r>
              <a:rPr lang="pt-BR" sz="2400" dirty="0"/>
              <a:t>(</a:t>
            </a:r>
            <a:r>
              <a:rPr lang="pt-BR" sz="2400" i="1" dirty="0" err="1"/>
              <a:t>rollback</a:t>
            </a:r>
            <a:r>
              <a:rPr lang="pt-BR" sz="2400" dirty="0"/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BD4CC-7FC4-401E-A561-5C8EB8F64BBB}" type="slidenum">
              <a:rPr lang="pt-BR"/>
              <a:pPr/>
              <a:t>13</a:t>
            </a:fld>
            <a:endParaRPr lang="pt-BR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Log : exemplo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279525" y="2270125"/>
            <a:ext cx="3232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pt-BR"/>
              <a:t>x = 0;</a:t>
            </a:r>
          </a:p>
          <a:p>
            <a:r>
              <a:rPr lang="pt-BR"/>
              <a:t>y = 0;</a:t>
            </a:r>
          </a:p>
          <a:p>
            <a:r>
              <a:rPr lang="pt-BR"/>
              <a:t>BEGIN_TRANSACION</a:t>
            </a:r>
          </a:p>
          <a:p>
            <a:r>
              <a:rPr lang="pt-BR"/>
              <a:t>	x = x + 1;</a:t>
            </a:r>
          </a:p>
          <a:p>
            <a:r>
              <a:rPr lang="pt-BR"/>
              <a:t>	y = y + 2;</a:t>
            </a:r>
          </a:p>
          <a:p>
            <a:r>
              <a:rPr lang="pt-BR"/>
              <a:t>	x = y * y;</a:t>
            </a:r>
          </a:p>
          <a:p>
            <a:r>
              <a:rPr lang="pt-BR"/>
              <a:t>END_TRANSACION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842125" y="2270125"/>
            <a:ext cx="10509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pt-BR"/>
              <a:t>Log</a:t>
            </a:r>
          </a:p>
          <a:p>
            <a:endParaRPr lang="pt-BR"/>
          </a:p>
          <a:p>
            <a:r>
              <a:rPr lang="pt-BR"/>
              <a:t>x = 0/1</a:t>
            </a:r>
          </a:p>
          <a:p>
            <a:r>
              <a:rPr lang="pt-BR"/>
              <a:t>y = 0/2</a:t>
            </a:r>
          </a:p>
          <a:p>
            <a:r>
              <a:rPr lang="pt-BR"/>
              <a:t>x = 1/4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483350" y="2139950"/>
            <a:ext cx="1739900" cy="2349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A549-0930-498D-8BE8-F7BC5F9950CC}" type="slidenum">
              <a:rPr lang="pt-BR"/>
              <a:pPr/>
              <a:t>14</a:t>
            </a:fld>
            <a:endParaRPr lang="pt-B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Protocolo de </a:t>
            </a:r>
            <a:r>
              <a:rPr lang="pt-BR" i="1"/>
              <a:t>commit</a:t>
            </a:r>
            <a:r>
              <a:rPr lang="pt-BR"/>
              <a:t> em duas fases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400"/>
              <a:t>A ação de </a:t>
            </a:r>
            <a:r>
              <a:rPr lang="pt-BR" sz="2400" i="1"/>
              <a:t>commit </a:t>
            </a:r>
            <a:r>
              <a:rPr lang="pt-BR" sz="2400"/>
              <a:t>deve ser “instantânea” e indivisível</a:t>
            </a:r>
          </a:p>
          <a:p>
            <a:r>
              <a:rPr lang="pt-BR" sz="2400"/>
              <a:t>Pode ser necessária a cooperação de muitos processos, em máquinas distintas, cada qual com um conjunto de objetos envolvidos na transação</a:t>
            </a:r>
          </a:p>
          <a:p>
            <a:r>
              <a:rPr lang="pt-BR" sz="2400"/>
              <a:t>Um processo é designado como o </a:t>
            </a:r>
            <a:r>
              <a:rPr lang="pt-BR" sz="2400" b="1"/>
              <a:t>coordenador</a:t>
            </a:r>
            <a:r>
              <a:rPr lang="pt-BR" sz="2400" b="1" i="1"/>
              <a:t> </a:t>
            </a:r>
            <a:r>
              <a:rPr lang="pt-BR" sz="2400"/>
              <a:t>(normalmente o próprio cliente que inicia a transação)</a:t>
            </a:r>
          </a:p>
          <a:p>
            <a:r>
              <a:rPr lang="pt-BR" sz="2400"/>
              <a:t>Os demais processos são designados como </a:t>
            </a:r>
            <a:r>
              <a:rPr lang="pt-BR" sz="2400" b="1"/>
              <a:t>subordinados</a:t>
            </a:r>
            <a:endParaRPr lang="pt-BR" sz="2400"/>
          </a:p>
          <a:p>
            <a:r>
              <a:rPr lang="pt-BR" sz="2400"/>
              <a:t>Toda ação é registrada em </a:t>
            </a:r>
            <a:r>
              <a:rPr lang="pt-BR" sz="2400" i="1"/>
              <a:t>log, </a:t>
            </a:r>
            <a:r>
              <a:rPr lang="pt-BR" sz="2400"/>
              <a:t>armazenado em memória estável, para o caso de falha durante a transação.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C146-466B-4AAC-B525-EC59804FFAB4}" type="slidenum">
              <a:rPr lang="pt-BR"/>
              <a:pPr/>
              <a:t>15</a:t>
            </a:fld>
            <a:endParaRPr lang="pt-BR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  <a:noFill/>
          <a:ln/>
        </p:spPr>
        <p:txBody>
          <a:bodyPr/>
          <a:lstStyle/>
          <a:p>
            <a:r>
              <a:rPr lang="pt-BR"/>
              <a:t>O protocolo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  <a:noFill/>
          <a:ln/>
        </p:spPr>
        <p:txBody>
          <a:bodyPr/>
          <a:lstStyle/>
          <a:p>
            <a:r>
              <a:rPr lang="pt-BR" sz="2400"/>
              <a:t>Fase 1:</a:t>
            </a:r>
          </a:p>
          <a:p>
            <a:pPr lvl="1"/>
            <a:r>
              <a:rPr lang="pt-BR" sz="2400"/>
              <a:t>O coordenador registra “prepare” em </a:t>
            </a:r>
            <a:r>
              <a:rPr lang="pt-BR" sz="2400" i="1"/>
              <a:t>log </a:t>
            </a:r>
            <a:r>
              <a:rPr lang="pt-BR" sz="2400"/>
              <a:t>e envia a mensagem “prepare” para os subordinados</a:t>
            </a:r>
          </a:p>
          <a:p>
            <a:pPr lvl="1"/>
            <a:r>
              <a:rPr lang="pt-BR" sz="2400"/>
              <a:t>Um subordinado registra “ready” / “abort” em </a:t>
            </a:r>
            <a:r>
              <a:rPr lang="pt-BR" sz="2400" i="1"/>
              <a:t>log </a:t>
            </a:r>
            <a:r>
              <a:rPr lang="pt-BR" sz="2400"/>
              <a:t>e envia a mensagem “ready” / “abort” para o coordenador</a:t>
            </a:r>
          </a:p>
          <a:p>
            <a:pPr lvl="1"/>
            <a:r>
              <a:rPr lang="pt-BR" sz="2400"/>
              <a:t>O coordenador coleta todos as mensagens “ready”</a:t>
            </a:r>
          </a:p>
          <a:p>
            <a:r>
              <a:rPr lang="pt-BR" sz="2400"/>
              <a:t>Fase 2:</a:t>
            </a:r>
          </a:p>
          <a:p>
            <a:pPr lvl="1"/>
            <a:r>
              <a:rPr lang="pt-BR" sz="2400"/>
              <a:t>O coordenador registra a decisão em </a:t>
            </a:r>
            <a:r>
              <a:rPr lang="pt-BR" sz="2400" i="1"/>
              <a:t>log</a:t>
            </a:r>
            <a:r>
              <a:rPr lang="pt-BR" sz="2400"/>
              <a:t> e envia mensagem “commit” / “abort” para os subordinados</a:t>
            </a:r>
          </a:p>
          <a:p>
            <a:pPr lvl="1"/>
            <a:r>
              <a:rPr lang="pt-BR" sz="2400"/>
              <a:t>Um subordinado registra “commit” / “abort” em </a:t>
            </a:r>
            <a:r>
              <a:rPr lang="pt-BR" sz="2400" i="1"/>
              <a:t>log</a:t>
            </a:r>
            <a:r>
              <a:rPr lang="pt-BR" sz="2400"/>
              <a:t>, toma a ação correspondente e envia mensagem “finished” ao coordenador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DCB27-A094-431E-A8A4-6DB62ED6E672}" type="slidenum">
              <a:rPr lang="pt-BR"/>
              <a:pPr/>
              <a:t>16</a:t>
            </a:fld>
            <a:endParaRPr lang="pt-BR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Controle de concorrência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000" dirty="0" err="1"/>
              <a:t>Locking</a:t>
            </a:r>
            <a:endParaRPr lang="pt-BR" sz="2000" dirty="0"/>
          </a:p>
          <a:p>
            <a:pPr lvl="1"/>
            <a:r>
              <a:rPr lang="pt-BR" sz="2000" dirty="0"/>
              <a:t>Um gerente centralizado ou distribuído registra todos os </a:t>
            </a:r>
            <a:r>
              <a:rPr lang="pt-BR" sz="2000" i="1" dirty="0" err="1"/>
              <a:t>locks</a:t>
            </a:r>
            <a:r>
              <a:rPr lang="pt-BR" sz="2000" dirty="0"/>
              <a:t> e rejeita pedidos de </a:t>
            </a:r>
            <a:r>
              <a:rPr lang="pt-BR" sz="2000" i="1" dirty="0" err="1"/>
              <a:t>lock</a:t>
            </a:r>
            <a:r>
              <a:rPr lang="pt-BR" sz="2000" dirty="0"/>
              <a:t> em objetos já alocados a outros processos</a:t>
            </a:r>
          </a:p>
          <a:p>
            <a:pPr lvl="1"/>
            <a:r>
              <a:rPr lang="pt-BR" sz="2000" i="1" dirty="0" err="1"/>
              <a:t>lock</a:t>
            </a:r>
            <a:r>
              <a:rPr lang="pt-BR" sz="2000" i="1" dirty="0"/>
              <a:t> </a:t>
            </a:r>
            <a:r>
              <a:rPr lang="pt-BR" sz="2000" dirty="0"/>
              <a:t>para escrita deve ser exclusivo, mas </a:t>
            </a:r>
            <a:r>
              <a:rPr lang="pt-BR" sz="2000" i="1" dirty="0" err="1"/>
              <a:t>lock</a:t>
            </a:r>
            <a:r>
              <a:rPr lang="pt-BR" sz="2000" i="1" dirty="0"/>
              <a:t> </a:t>
            </a:r>
            <a:r>
              <a:rPr lang="pt-BR" sz="2000" dirty="0"/>
              <a:t>para leitura pode ser compartilhado</a:t>
            </a:r>
          </a:p>
          <a:p>
            <a:pPr lvl="1"/>
            <a:r>
              <a:rPr lang="pt-BR" sz="2000" dirty="0"/>
              <a:t>Quanto menor a granularidade do </a:t>
            </a:r>
            <a:r>
              <a:rPr lang="pt-BR" sz="2000" i="1" dirty="0" err="1"/>
              <a:t>lock</a:t>
            </a:r>
            <a:r>
              <a:rPr lang="pt-BR" sz="2000" dirty="0"/>
              <a:t> maior a chance de paralelismo, mas também maior é a chance de </a:t>
            </a:r>
            <a:r>
              <a:rPr lang="pt-BR" sz="2000" i="1" dirty="0" err="1"/>
              <a:t>deadlock</a:t>
            </a:r>
            <a:endParaRPr lang="pt-BR" sz="2000" i="1" dirty="0"/>
          </a:p>
          <a:p>
            <a:pPr lvl="1"/>
            <a:r>
              <a:rPr lang="pt-BR" sz="2000" i="1" dirty="0" err="1"/>
              <a:t>Lock</a:t>
            </a:r>
            <a:r>
              <a:rPr lang="pt-BR" sz="2000" dirty="0"/>
              <a:t> em duas fases:</a:t>
            </a:r>
          </a:p>
          <a:p>
            <a:pPr lvl="2"/>
            <a:r>
              <a:rPr lang="pt-BR" dirty="0"/>
              <a:t> </a:t>
            </a:r>
            <a:r>
              <a:rPr lang="pt-BR" sz="2000" i="1" dirty="0" err="1"/>
              <a:t>growing</a:t>
            </a:r>
            <a:r>
              <a:rPr lang="pt-BR" sz="2000" i="1" dirty="0"/>
              <a:t>:</a:t>
            </a:r>
            <a:r>
              <a:rPr lang="pt-BR" sz="2000" dirty="0"/>
              <a:t> todos os</a:t>
            </a:r>
            <a:r>
              <a:rPr lang="pt-BR" sz="2000" i="1" dirty="0"/>
              <a:t> </a:t>
            </a:r>
            <a:r>
              <a:rPr lang="pt-BR" sz="2000" i="1" dirty="0" err="1"/>
              <a:t>locks</a:t>
            </a:r>
            <a:r>
              <a:rPr lang="pt-BR" sz="2000" dirty="0"/>
              <a:t> são adquiridos</a:t>
            </a:r>
          </a:p>
          <a:p>
            <a:pPr lvl="2"/>
            <a:r>
              <a:rPr lang="pt-BR" sz="2000" i="1" dirty="0" err="1"/>
              <a:t>shrinking</a:t>
            </a:r>
            <a:r>
              <a:rPr lang="pt-BR" sz="2000" i="1" dirty="0"/>
              <a:t>: </a:t>
            </a:r>
            <a:r>
              <a:rPr lang="pt-BR" sz="2000" dirty="0"/>
              <a:t>todos os </a:t>
            </a:r>
            <a:r>
              <a:rPr lang="pt-BR" sz="2000" i="1" dirty="0" err="1"/>
              <a:t>locks</a:t>
            </a:r>
            <a:r>
              <a:rPr lang="pt-BR" sz="2000" dirty="0"/>
              <a:t> são liberados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D9CE-272C-4491-A47D-F85F508BB2CD}" type="slidenum">
              <a:rPr lang="pt-BR"/>
              <a:pPr/>
              <a:t>17</a:t>
            </a:fld>
            <a:endParaRPr lang="pt-BR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Controle de concorrência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/>
              <a:t>Controle otimista</a:t>
            </a:r>
          </a:p>
          <a:p>
            <a:pPr lvl="1"/>
            <a:r>
              <a:rPr lang="pt-BR"/>
              <a:t>Os objetos são modificados sem preocupação com concorrência até o fim da transação</a:t>
            </a:r>
          </a:p>
          <a:p>
            <a:pPr lvl="1"/>
            <a:r>
              <a:rPr lang="pt-BR"/>
              <a:t>Quando chegar o momento de </a:t>
            </a:r>
            <a:r>
              <a:rPr lang="pt-BR" i="1"/>
              <a:t>commit</a:t>
            </a:r>
            <a:r>
              <a:rPr lang="pt-BR"/>
              <a:t>, a transação verifica se outra transação modificou os mesmos objetos que ela tenha modificado</a:t>
            </a:r>
          </a:p>
          <a:p>
            <a:pPr lvl="1"/>
            <a:r>
              <a:rPr lang="pt-BR"/>
              <a:t>Se não há conflito, então o </a:t>
            </a:r>
            <a:r>
              <a:rPr lang="pt-BR" i="1"/>
              <a:t>commit</a:t>
            </a:r>
            <a:r>
              <a:rPr lang="pt-BR"/>
              <a:t> é feito (repasse de objetos do espaço de trabalho privado), senão é feito um </a:t>
            </a:r>
            <a:r>
              <a:rPr lang="pt-BR" i="1"/>
              <a:t>abort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AA1A4-2DEE-41B4-962D-C6A042F7BA29}" type="slidenum">
              <a:rPr lang="pt-BR"/>
              <a:pPr/>
              <a:t>18</a:t>
            </a:fld>
            <a:endParaRPr lang="pt-BR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Controle de concorrência 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400" dirty="0" err="1"/>
              <a:t>Timestamps</a:t>
            </a:r>
            <a:endParaRPr lang="pt-BR" sz="2400" dirty="0"/>
          </a:p>
          <a:p>
            <a:pPr lvl="1"/>
            <a:r>
              <a:rPr lang="pt-BR" sz="2400" dirty="0"/>
              <a:t>Cada transação recebe um </a:t>
            </a:r>
            <a:r>
              <a:rPr lang="pt-BR" sz="2400" i="1" dirty="0" err="1"/>
              <a:t>timestamp</a:t>
            </a:r>
            <a:r>
              <a:rPr lang="pt-BR" sz="2400" dirty="0"/>
              <a:t> único em seu início</a:t>
            </a:r>
          </a:p>
          <a:p>
            <a:pPr lvl="1"/>
            <a:r>
              <a:rPr lang="pt-BR" sz="2400"/>
              <a:t>Cada objeto no sistema tem um </a:t>
            </a:r>
            <a:r>
              <a:rPr lang="pt-BR" sz="2400" i="1" dirty="0" err="1"/>
              <a:t>read</a:t>
            </a:r>
            <a:r>
              <a:rPr lang="pt-BR" sz="2400" i="1" dirty="0"/>
              <a:t> </a:t>
            </a:r>
            <a:r>
              <a:rPr lang="pt-BR" sz="2400" i="1" dirty="0" err="1"/>
              <a:t>timestamp</a:t>
            </a:r>
            <a:r>
              <a:rPr lang="pt-BR" sz="2400" dirty="0"/>
              <a:t> e um </a:t>
            </a:r>
            <a:r>
              <a:rPr lang="pt-BR" sz="2400" i="1" dirty="0" err="1"/>
              <a:t>write</a:t>
            </a:r>
            <a:r>
              <a:rPr lang="pt-BR" sz="2400" i="1" dirty="0"/>
              <a:t> </a:t>
            </a:r>
            <a:r>
              <a:rPr lang="pt-BR" sz="2400" i="1" dirty="0" err="1"/>
              <a:t>timestamp</a:t>
            </a:r>
            <a:r>
              <a:rPr lang="pt-BR" sz="2400" dirty="0"/>
              <a:t>, dizendo que transação fez a operação</a:t>
            </a:r>
          </a:p>
          <a:p>
            <a:pPr lvl="1"/>
            <a:r>
              <a:rPr lang="pt-BR" sz="2400" dirty="0"/>
              <a:t>Se transações são “curtas” e “espaçadas” no tempo, normalmente, quando uma transação fizer acesso a um objeto, os </a:t>
            </a:r>
            <a:r>
              <a:rPr lang="pt-BR" sz="2400" i="1" dirty="0" err="1"/>
              <a:t>timestamps</a:t>
            </a:r>
            <a:r>
              <a:rPr lang="pt-BR" sz="2400" dirty="0"/>
              <a:t> do objeto serão mais velhos que o </a:t>
            </a:r>
            <a:r>
              <a:rPr lang="pt-BR" sz="2400" dirty="0" err="1"/>
              <a:t>timestamp</a:t>
            </a:r>
            <a:r>
              <a:rPr lang="pt-BR" sz="2400" dirty="0"/>
              <a:t> da transação. Caso contrário a transação está “atrasada” e deve ser abortada.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11011-9B9C-40C0-844F-F42937A65D99}" type="slidenum">
              <a:rPr lang="pt-BR"/>
              <a:pPr/>
              <a:t>2</a:t>
            </a:fld>
            <a:endParaRPr lang="pt-BR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Conteúdo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000"/>
              <a:t>Armazenamento em memória estável</a:t>
            </a:r>
          </a:p>
          <a:p>
            <a:r>
              <a:rPr lang="pt-BR" sz="2000"/>
              <a:t>Primitivas de transação</a:t>
            </a:r>
          </a:p>
          <a:p>
            <a:r>
              <a:rPr lang="pt-BR" sz="2000"/>
              <a:t>Propriedades de transações</a:t>
            </a:r>
          </a:p>
          <a:p>
            <a:r>
              <a:rPr lang="pt-BR" sz="2000"/>
              <a:t>Transações encaixadas</a:t>
            </a:r>
          </a:p>
          <a:p>
            <a:r>
              <a:rPr lang="pt-BR" sz="2000"/>
              <a:t>Implementação de transações</a:t>
            </a:r>
          </a:p>
          <a:p>
            <a:pPr lvl="1"/>
            <a:r>
              <a:rPr lang="pt-BR" sz="2000"/>
              <a:t>Espaço de trabalho privado</a:t>
            </a:r>
          </a:p>
          <a:p>
            <a:pPr lvl="1"/>
            <a:r>
              <a:rPr lang="pt-BR" sz="2000"/>
              <a:t>Log</a:t>
            </a:r>
          </a:p>
          <a:p>
            <a:pPr lvl="1"/>
            <a:r>
              <a:rPr lang="pt-BR" sz="2000"/>
              <a:t>Protocolo de </a:t>
            </a:r>
            <a:r>
              <a:rPr lang="pt-BR" sz="2000" i="1"/>
              <a:t>commit</a:t>
            </a:r>
            <a:r>
              <a:rPr lang="pt-BR" sz="2000"/>
              <a:t> em duas fases</a:t>
            </a:r>
          </a:p>
          <a:p>
            <a:r>
              <a:rPr lang="pt-BR" sz="2000"/>
              <a:t>Controle de concorrência</a:t>
            </a:r>
          </a:p>
          <a:p>
            <a:pPr lvl="1"/>
            <a:r>
              <a:rPr lang="pt-BR" sz="2000"/>
              <a:t>Locking</a:t>
            </a:r>
          </a:p>
          <a:p>
            <a:pPr lvl="1"/>
            <a:r>
              <a:rPr lang="pt-BR" sz="2000"/>
              <a:t>Controle otimista</a:t>
            </a:r>
          </a:p>
          <a:p>
            <a:pPr lvl="1"/>
            <a:r>
              <a:rPr lang="pt-BR" sz="2000"/>
              <a:t>Timestamps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B4DB-0829-432A-94D9-F418EFCCBB38}" type="slidenum">
              <a:rPr lang="pt-BR"/>
              <a:pPr/>
              <a:t>3</a:t>
            </a:fld>
            <a:endParaRPr lang="pt-BR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Transações em SD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/>
              <a:t>Abstração em alto nível para ocultar:</a:t>
            </a:r>
          </a:p>
          <a:p>
            <a:pPr lvl="1"/>
            <a:r>
              <a:rPr lang="pt-BR"/>
              <a:t>uso de semáforos para controle de concorrência</a:t>
            </a:r>
          </a:p>
          <a:p>
            <a:pPr lvl="1"/>
            <a:r>
              <a:rPr lang="pt-BR"/>
              <a:t>prevenção de </a:t>
            </a:r>
            <a:r>
              <a:rPr lang="pt-BR" i="1"/>
              <a:t>deadlocks</a:t>
            </a:r>
            <a:endParaRPr lang="pt-BR"/>
          </a:p>
          <a:p>
            <a:pPr lvl="1"/>
            <a:r>
              <a:rPr lang="pt-BR"/>
              <a:t>recuperação de falhas</a:t>
            </a:r>
          </a:p>
          <a:p>
            <a:r>
              <a:rPr lang="pt-BR"/>
              <a:t>Vantagem: programadores concentram-se nos algoritmos das aplicações.</a:t>
            </a:r>
          </a:p>
          <a:p>
            <a:r>
              <a:rPr lang="pt-BR"/>
              <a:t>Sinônimos: </a:t>
            </a:r>
            <a:r>
              <a:rPr lang="pt-BR" i="1"/>
              <a:t>atomic transaction, transaction, atomic action</a:t>
            </a:r>
            <a:r>
              <a:rPr lang="pt-BR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E71F-D21B-4419-B2AC-D9133D5B0C3C}" type="slidenum">
              <a:rPr lang="pt-BR"/>
              <a:pPr/>
              <a:t>4</a:t>
            </a:fld>
            <a:endParaRPr lang="pt-BR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Exemplo de transação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7772400" cy="4114800"/>
          </a:xfrm>
          <a:noFill/>
          <a:ln/>
        </p:spPr>
        <p:txBody>
          <a:bodyPr/>
          <a:lstStyle/>
          <a:p>
            <a:r>
              <a:rPr lang="pt-BR" sz="2400"/>
              <a:t>Um cliente, em um PC ligado por modem, faz transferência de fundos de uma conta bancária para outra, em dois passos:</a:t>
            </a:r>
          </a:p>
          <a:p>
            <a:pPr lvl="1">
              <a:buFontTx/>
              <a:buNone/>
            </a:pPr>
            <a:r>
              <a:rPr lang="pt-BR" sz="2400"/>
              <a:t>(1) Saque(quantia, conta1)</a:t>
            </a:r>
          </a:p>
          <a:p>
            <a:pPr lvl="1">
              <a:buFontTx/>
              <a:buNone/>
            </a:pPr>
            <a:r>
              <a:rPr lang="pt-BR" sz="2400"/>
              <a:t>(2) Deposite(quantia, conta2)</a:t>
            </a:r>
          </a:p>
          <a:p>
            <a:r>
              <a:rPr lang="pt-BR" sz="2400"/>
              <a:t>Se a ligação telefônica cair entre os passos (1) e (2) o dinheiro desaparece!</a:t>
            </a:r>
          </a:p>
          <a:p>
            <a:r>
              <a:rPr lang="pt-BR" sz="2400"/>
              <a:t>Solução: passos (1) e (2) devem ocorrer como uma transação atômica (como se fosse um único passo); se a ligação telefônia cair entre os passos (1) e (2), os efeitos do passo (1) devem ser cancelados.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64FB0-E2DF-45E9-8E38-585C83D55BE5}" type="slidenum">
              <a:rPr lang="pt-BR"/>
              <a:pPr/>
              <a:t>5</a:t>
            </a:fld>
            <a:endParaRPr lang="pt-B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Memória estável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/>
              <a:t>Informação armazenada em </a:t>
            </a:r>
            <a:r>
              <a:rPr lang="pt-BR" b="1"/>
              <a:t>RAM</a:t>
            </a:r>
            <a:r>
              <a:rPr lang="pt-BR"/>
              <a:t> é perdida se faltar energia ou se a máquina falhar.</a:t>
            </a:r>
          </a:p>
          <a:p>
            <a:r>
              <a:rPr lang="pt-BR"/>
              <a:t>Informação armazenada em </a:t>
            </a:r>
            <a:r>
              <a:rPr lang="pt-BR" b="1"/>
              <a:t>disco</a:t>
            </a:r>
            <a:r>
              <a:rPr lang="pt-BR"/>
              <a:t> é perdida se a cabeça do disco falhar.</a:t>
            </a:r>
          </a:p>
          <a:p>
            <a:r>
              <a:rPr lang="pt-BR"/>
              <a:t>Informação armazenada em </a:t>
            </a:r>
            <a:r>
              <a:rPr lang="pt-BR" b="1"/>
              <a:t>memória estável</a:t>
            </a:r>
            <a:r>
              <a:rPr lang="pt-BR"/>
              <a:t> sobrevive a </a:t>
            </a:r>
            <a:r>
              <a:rPr lang="pt-BR" i="1"/>
              <a:t>tudo</a:t>
            </a:r>
            <a:r>
              <a:rPr lang="pt-BR"/>
              <a:t>, exceto enchentes, terremotos, ...</a:t>
            </a:r>
          </a:p>
          <a:p>
            <a:r>
              <a:rPr lang="pt-BR"/>
              <a:t>Implementação típica: disco replicado.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5502-5ED1-45EB-8283-7324CCDBA1E5}" type="slidenum">
              <a:rPr lang="pt-BR"/>
              <a:pPr/>
              <a:t>6</a:t>
            </a:fld>
            <a:endParaRPr lang="pt-BR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Primitivas de transação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400"/>
              <a:t>BEGIN_TRANSACTION: marca o início da transação </a:t>
            </a:r>
          </a:p>
          <a:p>
            <a:r>
              <a:rPr lang="pt-BR" sz="2400"/>
              <a:t>END_TRANSACTION: termina a transação e tenta fazer o </a:t>
            </a:r>
            <a:r>
              <a:rPr lang="pt-BR" sz="2400" i="1"/>
              <a:t>commit</a:t>
            </a:r>
          </a:p>
          <a:p>
            <a:r>
              <a:rPr lang="pt-BR" sz="2400"/>
              <a:t>ABORT_TRANSACTION: destrói a transação; restaura os valores anteriores (do início da transação)</a:t>
            </a:r>
          </a:p>
          <a:p>
            <a:r>
              <a:rPr lang="pt-BR" sz="2400"/>
              <a:t>READ: lê dados de um objeto (por exemplo, um arquivo)</a:t>
            </a:r>
          </a:p>
          <a:p>
            <a:r>
              <a:rPr lang="pt-BR" sz="2400"/>
              <a:t>WRITE: escreve dados em um objeto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D669-5B04-4094-837F-4BCD4E6B5FF4}" type="slidenum">
              <a:rPr lang="pt-BR"/>
              <a:pPr/>
              <a:t>7</a:t>
            </a:fld>
            <a:endParaRPr lang="pt-B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Exemplos de primitivas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pt-BR" sz="2000"/>
              <a:t>BEGIN_TRANSACTION</a:t>
            </a:r>
          </a:p>
          <a:p>
            <a:pPr>
              <a:buFontTx/>
              <a:buNone/>
            </a:pPr>
            <a:r>
              <a:rPr lang="pt-BR" sz="2000"/>
              <a:t>		reserve São Paulo - Salvador</a:t>
            </a:r>
          </a:p>
          <a:p>
            <a:pPr>
              <a:buFontTx/>
              <a:buNone/>
            </a:pPr>
            <a:r>
              <a:rPr lang="pt-BR" sz="2000"/>
              <a:t>		reserve Salvador - Brasília</a:t>
            </a:r>
          </a:p>
          <a:p>
            <a:pPr>
              <a:buFontTx/>
              <a:buNone/>
            </a:pPr>
            <a:r>
              <a:rPr lang="pt-BR" sz="2000"/>
              <a:t>		reserve Brasília - São Paulo</a:t>
            </a:r>
          </a:p>
          <a:p>
            <a:pPr>
              <a:buFontTx/>
              <a:buNone/>
            </a:pPr>
            <a:r>
              <a:rPr lang="pt-BR" sz="2000"/>
              <a:t>END_TRANSACTION</a:t>
            </a:r>
          </a:p>
          <a:p>
            <a:pPr>
              <a:buFontTx/>
              <a:buNone/>
            </a:pPr>
            <a:endParaRPr lang="pt-BR" sz="2000"/>
          </a:p>
          <a:p>
            <a:pPr>
              <a:buFontTx/>
              <a:buNone/>
            </a:pPr>
            <a:r>
              <a:rPr lang="pt-BR" sz="2000"/>
              <a:t>BEGIN_TRANSACTION</a:t>
            </a:r>
          </a:p>
          <a:p>
            <a:pPr>
              <a:buFontTx/>
              <a:buNone/>
            </a:pPr>
            <a:r>
              <a:rPr lang="pt-BR" sz="2000"/>
              <a:t>		reserve São Paulo - Salvador</a:t>
            </a:r>
          </a:p>
          <a:p>
            <a:pPr>
              <a:buFontTx/>
              <a:buNone/>
            </a:pPr>
            <a:r>
              <a:rPr lang="pt-BR" sz="2000"/>
              <a:t>		reserve Salvador - Brasília</a:t>
            </a:r>
          </a:p>
          <a:p>
            <a:pPr>
              <a:buFontTx/>
              <a:buNone/>
            </a:pPr>
            <a:r>
              <a:rPr lang="pt-BR" sz="2000"/>
              <a:t>		reserve Brasília - São Paulo =&gt; ABORT_TRANSACTION</a:t>
            </a:r>
          </a:p>
          <a:p>
            <a:pPr>
              <a:buFontTx/>
              <a:buNone/>
            </a:pPr>
            <a:r>
              <a:rPr lang="pt-BR" sz="2000"/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04FAD-0F11-4AA9-94A2-1CDED9D7F900}" type="slidenum">
              <a:rPr lang="pt-BR"/>
              <a:pPr/>
              <a:t>8</a:t>
            </a:fld>
            <a:endParaRPr lang="pt-B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Propriedades de transações:ACID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b="1"/>
              <a:t>A</a:t>
            </a:r>
            <a:r>
              <a:rPr lang="pt-BR"/>
              <a:t>tômica: para o mundo externo, a transação ocorre de forma indivisível.</a:t>
            </a:r>
          </a:p>
          <a:p>
            <a:r>
              <a:rPr lang="pt-BR" b="1"/>
              <a:t>C</a:t>
            </a:r>
            <a:r>
              <a:rPr lang="pt-BR"/>
              <a:t>onsistente: a transação não viola invariantes de sistema.</a:t>
            </a:r>
          </a:p>
          <a:p>
            <a:r>
              <a:rPr lang="pt-BR" b="1"/>
              <a:t>I</a:t>
            </a:r>
            <a:r>
              <a:rPr lang="pt-BR"/>
              <a:t>solada: transações concorrentes não interferem entre si (</a:t>
            </a:r>
            <a:r>
              <a:rPr lang="pt-BR" i="1"/>
              <a:t>serializable</a:t>
            </a:r>
            <a:r>
              <a:rPr lang="pt-BR"/>
              <a:t>).</a:t>
            </a:r>
          </a:p>
          <a:p>
            <a:r>
              <a:rPr lang="pt-BR" b="1"/>
              <a:t>D</a:t>
            </a:r>
            <a:r>
              <a:rPr lang="pt-BR"/>
              <a:t>urável: os efeitos de uma transação terminada com </a:t>
            </a:r>
            <a:r>
              <a:rPr lang="pt-BR" i="1"/>
              <a:t>commit</a:t>
            </a:r>
            <a:r>
              <a:rPr lang="pt-BR"/>
              <a:t> são permanentes.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Arquitetura de Sistemas Distribuídos - Módulo 5: Transações Atômicas Distribuídas</a:t>
            </a: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4820-9F97-4C22-A75D-8E3F78CEE2B7}" type="slidenum">
              <a:rPr lang="pt-BR"/>
              <a:pPr/>
              <a:t>9</a:t>
            </a:fld>
            <a:endParaRPr lang="pt-BR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pt-BR"/>
              <a:t>Transações encaixadas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2400"/>
              <a:t>A transação </a:t>
            </a:r>
            <a:r>
              <a:rPr lang="pt-BR" sz="2400" i="1"/>
              <a:t>top-level</a:t>
            </a:r>
            <a:r>
              <a:rPr lang="pt-BR" sz="2400"/>
              <a:t> cria sub-transações que executam em paralelo, em processadores distintos: melhor desempenho e programação mais simples.</a:t>
            </a:r>
          </a:p>
          <a:p>
            <a:r>
              <a:rPr lang="pt-BR" sz="2400"/>
              <a:t>Se uma transação </a:t>
            </a:r>
            <a:r>
              <a:rPr lang="pt-BR" sz="2400" i="1"/>
              <a:t>top-level </a:t>
            </a:r>
            <a:r>
              <a:rPr lang="pt-BR" sz="2400"/>
              <a:t>abortar, então todas as suas sub-transações também devem abortar.</a:t>
            </a:r>
          </a:p>
          <a:p>
            <a:r>
              <a:rPr lang="pt-BR" sz="2400"/>
              <a:t>Uma sub-transação </a:t>
            </a:r>
            <a:r>
              <a:rPr lang="pt-BR" sz="2400" i="1"/>
              <a:t>herda</a:t>
            </a:r>
            <a:r>
              <a:rPr lang="pt-BR" sz="2400"/>
              <a:t> todos os objetos controlados pela transação </a:t>
            </a:r>
            <a:r>
              <a:rPr lang="pt-BR" sz="2400" i="1"/>
              <a:t>top-level.</a:t>
            </a:r>
          </a:p>
          <a:p>
            <a:r>
              <a:rPr lang="pt-BR" sz="2400"/>
              <a:t>Uma sub-transação faz cópia local de todos os objetos herdados e só repassa os novos valores destes objetos à transação </a:t>
            </a:r>
            <a:r>
              <a:rPr lang="pt-BR" sz="2400" i="1"/>
              <a:t>top-level</a:t>
            </a:r>
            <a:r>
              <a:rPr lang="pt-BR" sz="2400"/>
              <a:t> em caso de commit da sub-transação.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eta.pot">
  <a:themeElements>
    <a:clrScheme name="Cometa.pot 1">
      <a:dk1>
        <a:srgbClr val="000080"/>
      </a:dk1>
      <a:lt1>
        <a:srgbClr val="FFFFFF"/>
      </a:lt1>
      <a:dk2>
        <a:srgbClr val="000000"/>
      </a:dk2>
      <a:lt2>
        <a:srgbClr val="FFCC66"/>
      </a:lt2>
      <a:accent1>
        <a:srgbClr val="3366FF"/>
      </a:accent1>
      <a:accent2>
        <a:srgbClr val="00CCCC"/>
      </a:accent2>
      <a:accent3>
        <a:srgbClr val="AAAAAA"/>
      </a:accent3>
      <a:accent4>
        <a:srgbClr val="DADADA"/>
      </a:accent4>
      <a:accent5>
        <a:srgbClr val="ADB8FF"/>
      </a:accent5>
      <a:accent6>
        <a:srgbClr val="00B9B9"/>
      </a:accent6>
      <a:hlink>
        <a:srgbClr val="FF0033"/>
      </a:hlink>
      <a:folHlink>
        <a:srgbClr val="CCECFF"/>
      </a:folHlink>
    </a:clrScheme>
    <a:fontScheme name="Cometa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eta.pot 1">
        <a:dk1>
          <a:srgbClr val="000080"/>
        </a:dk1>
        <a:lt1>
          <a:srgbClr val="FFFFFF"/>
        </a:lt1>
        <a:dk2>
          <a:srgbClr val="000000"/>
        </a:dk2>
        <a:lt2>
          <a:srgbClr val="FFCC66"/>
        </a:lt2>
        <a:accent1>
          <a:srgbClr val="3366FF"/>
        </a:accent1>
        <a:accent2>
          <a:srgbClr val="00CCCC"/>
        </a:accent2>
        <a:accent3>
          <a:srgbClr val="AAAAAA"/>
        </a:accent3>
        <a:accent4>
          <a:srgbClr val="DADADA"/>
        </a:accent4>
        <a:accent5>
          <a:srgbClr val="ADB8FF"/>
        </a:accent5>
        <a:accent6>
          <a:srgbClr val="00B9B9"/>
        </a:accent6>
        <a:hlink>
          <a:srgbClr val="FF0033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eta.pot 2">
        <a:dk1>
          <a:srgbClr val="000066"/>
        </a:dk1>
        <a:lt1>
          <a:srgbClr val="99CCFF"/>
        </a:lt1>
        <a:dk2>
          <a:srgbClr val="3366CC"/>
        </a:dk2>
        <a:lt2>
          <a:srgbClr val="000080"/>
        </a:lt2>
        <a:accent1>
          <a:srgbClr val="CCECFF"/>
        </a:accent1>
        <a:accent2>
          <a:srgbClr val="CCFFCC"/>
        </a:accent2>
        <a:accent3>
          <a:srgbClr val="CAE2FF"/>
        </a:accent3>
        <a:accent4>
          <a:srgbClr val="000056"/>
        </a:accent4>
        <a:accent5>
          <a:srgbClr val="E2F4FF"/>
        </a:accent5>
        <a:accent6>
          <a:srgbClr val="B9E7B9"/>
        </a:accent6>
        <a:hlink>
          <a:srgbClr val="FFCC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a.pot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EAEAEA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a.pot 4">
        <a:dk1>
          <a:srgbClr val="000000"/>
        </a:dk1>
        <a:lt1>
          <a:srgbClr val="FFFFFF"/>
        </a:lt1>
        <a:dk2>
          <a:srgbClr val="003366"/>
        </a:dk2>
        <a:lt2>
          <a:srgbClr val="FF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eta.pot 5">
        <a:dk1>
          <a:srgbClr val="000000"/>
        </a:dk1>
        <a:lt1>
          <a:srgbClr val="0099FF"/>
        </a:lt1>
        <a:dk2>
          <a:srgbClr val="000099"/>
        </a:dk2>
        <a:lt2>
          <a:srgbClr val="000066"/>
        </a:lt2>
        <a:accent1>
          <a:srgbClr val="99CCFF"/>
        </a:accent1>
        <a:accent2>
          <a:srgbClr val="FFFFCC"/>
        </a:accent2>
        <a:accent3>
          <a:srgbClr val="AACAFF"/>
        </a:accent3>
        <a:accent4>
          <a:srgbClr val="000000"/>
        </a:accent4>
        <a:accent5>
          <a:srgbClr val="CAE2FF"/>
        </a:accent5>
        <a:accent6>
          <a:srgbClr val="E7E7B9"/>
        </a:accent6>
        <a:hlink>
          <a:srgbClr val="00CCCC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eta.pot 6">
        <a:dk1>
          <a:srgbClr val="000000"/>
        </a:dk1>
        <a:lt1>
          <a:srgbClr val="FFFFFF"/>
        </a:lt1>
        <a:dk2>
          <a:srgbClr val="660066"/>
        </a:dk2>
        <a:lt2>
          <a:srgbClr val="FFCC66"/>
        </a:lt2>
        <a:accent1>
          <a:srgbClr val="6600CC"/>
        </a:accent1>
        <a:accent2>
          <a:srgbClr val="0099CC"/>
        </a:accent2>
        <a:accent3>
          <a:srgbClr val="B8AAB8"/>
        </a:accent3>
        <a:accent4>
          <a:srgbClr val="DADADA"/>
        </a:accent4>
        <a:accent5>
          <a:srgbClr val="B8AAE2"/>
        </a:accent5>
        <a:accent6>
          <a:srgbClr val="008AB9"/>
        </a:accent6>
        <a:hlink>
          <a:srgbClr val="CC66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meta.pot 1">
    <a:dk1>
      <a:srgbClr val="000080"/>
    </a:dk1>
    <a:lt1>
      <a:srgbClr val="FFFFFF"/>
    </a:lt1>
    <a:dk2>
      <a:srgbClr val="000000"/>
    </a:dk2>
    <a:lt2>
      <a:srgbClr val="FFCC66"/>
    </a:lt2>
    <a:accent1>
      <a:srgbClr val="3366FF"/>
    </a:accent1>
    <a:accent2>
      <a:srgbClr val="00CCCC"/>
    </a:accent2>
    <a:accent3>
      <a:srgbClr val="AAAAAA"/>
    </a:accent3>
    <a:accent4>
      <a:srgbClr val="DADADA"/>
    </a:accent4>
    <a:accent5>
      <a:srgbClr val="ADB8FF"/>
    </a:accent5>
    <a:accent6>
      <a:srgbClr val="00B9B9"/>
    </a:accent6>
    <a:hlink>
      <a:srgbClr val="FF0033"/>
    </a:hlink>
    <a:folHlink>
      <a:srgbClr val="CCE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C:\MSOffice\Modelos\Estruturas de Apresentação\Cometa.pot</Template>
  <TotalTime>400</TotalTime>
  <Words>1318</Words>
  <Application>Microsoft Office PowerPoint</Application>
  <PresentationFormat>Apresentação na tela (4:3)</PresentationFormat>
  <Paragraphs>158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Arial Rounded MT Bold</vt:lpstr>
      <vt:lpstr>Times New Roman</vt:lpstr>
      <vt:lpstr>Cometa.pot</vt:lpstr>
      <vt:lpstr>Transações Atômicas Distribuídas</vt:lpstr>
      <vt:lpstr>Conteúdo</vt:lpstr>
      <vt:lpstr>Transações em SD</vt:lpstr>
      <vt:lpstr>Exemplo de transação</vt:lpstr>
      <vt:lpstr>Memória estável</vt:lpstr>
      <vt:lpstr>Primitivas de transação</vt:lpstr>
      <vt:lpstr>Exemplos de primitivas</vt:lpstr>
      <vt:lpstr>Propriedades de transações:ACID</vt:lpstr>
      <vt:lpstr>Transações encaixadas</vt:lpstr>
      <vt:lpstr>Implementação de transações</vt:lpstr>
      <vt:lpstr>Espaço de trabalho privado</vt:lpstr>
      <vt:lpstr>Log</vt:lpstr>
      <vt:lpstr>Log : exemplo</vt:lpstr>
      <vt:lpstr>Protocolo de commit em duas fases</vt:lpstr>
      <vt:lpstr>O protocolo</vt:lpstr>
      <vt:lpstr>Controle de concorrência</vt:lpstr>
      <vt:lpstr>Controle de concorrência (cont.)</vt:lpstr>
      <vt:lpstr>Controle de concorrência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Treinamento</dc:title>
  <dc:creator>serginho</dc:creator>
  <cp:lastModifiedBy>SERGIO CARLOS PORTARI JUNIOR</cp:lastModifiedBy>
  <cp:revision>37</cp:revision>
  <dcterms:created xsi:type="dcterms:W3CDTF">1995-04-11T21:28:08Z</dcterms:created>
  <dcterms:modified xsi:type="dcterms:W3CDTF">2021-03-05T00:02:03Z</dcterms:modified>
</cp:coreProperties>
</file>