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gio Portari" userId="daaec7fc-9f86-4225-84be-cd3c6885dc54" providerId="ADAL" clId="{7481BC38-A5CF-4ADE-B45C-E2E736AE796D}"/>
    <pc:docChg chg="modSld sldOrd">
      <pc:chgData name="Sergio Portari" userId="daaec7fc-9f86-4225-84be-cd3c6885dc54" providerId="ADAL" clId="{7481BC38-A5CF-4ADE-B45C-E2E736AE796D}" dt="2022-02-17T19:00:52.517" v="1"/>
      <pc:docMkLst>
        <pc:docMk/>
      </pc:docMkLst>
      <pc:sldChg chg="ord">
        <pc:chgData name="Sergio Portari" userId="daaec7fc-9f86-4225-84be-cd3c6885dc54" providerId="ADAL" clId="{7481BC38-A5CF-4ADE-B45C-E2E736AE796D}" dt="2022-02-17T19:00:52.517" v="1"/>
        <pc:sldMkLst>
          <pc:docMk/>
          <pc:sldMk cId="0" sldId="283"/>
        </pc:sldMkLst>
      </pc:sldChg>
    </pc:docChg>
  </pc:docChgLst>
  <pc:docChgLst>
    <pc:chgData name="SERGIO JUNIOR" userId="58c461ff-7c21-42d2-b5ac-927fd00d7ea6" providerId="ADAL" clId="{377C017F-BDA2-4EB8-A4C3-CB1F270603E3}"/>
    <pc:docChg chg="modSld">
      <pc:chgData name="SERGIO JUNIOR" userId="58c461ff-7c21-42d2-b5ac-927fd00d7ea6" providerId="ADAL" clId="{377C017F-BDA2-4EB8-A4C3-CB1F270603E3}" dt="2019-01-29T17:16:42.964" v="47" actId="20577"/>
      <pc:docMkLst>
        <pc:docMk/>
      </pc:docMkLst>
      <pc:sldChg chg="modSp modAnim">
        <pc:chgData name="SERGIO JUNIOR" userId="58c461ff-7c21-42d2-b5ac-927fd00d7ea6" providerId="ADAL" clId="{377C017F-BDA2-4EB8-A4C3-CB1F270603E3}" dt="2019-01-29T17:14:31.691" v="10" actId="20577"/>
        <pc:sldMkLst>
          <pc:docMk/>
          <pc:sldMk cId="0" sldId="257"/>
        </pc:sldMkLst>
        <pc:spChg chg="mod">
          <ac:chgData name="SERGIO JUNIOR" userId="58c461ff-7c21-42d2-b5ac-927fd00d7ea6" providerId="ADAL" clId="{377C017F-BDA2-4EB8-A4C3-CB1F270603E3}" dt="2019-01-29T17:14:31.691" v="10" actId="20577"/>
          <ac:spMkLst>
            <pc:docMk/>
            <pc:sldMk cId="0" sldId="257"/>
            <ac:spMk id="5123" creationId="{00000000-0000-0000-0000-000000000000}"/>
          </ac:spMkLst>
        </pc:spChg>
      </pc:sldChg>
      <pc:sldChg chg="modSp">
        <pc:chgData name="SERGIO JUNIOR" userId="58c461ff-7c21-42d2-b5ac-927fd00d7ea6" providerId="ADAL" clId="{377C017F-BDA2-4EB8-A4C3-CB1F270603E3}" dt="2019-01-29T17:16:42.964" v="47" actId="20577"/>
        <pc:sldMkLst>
          <pc:docMk/>
          <pc:sldMk cId="0" sldId="272"/>
        </pc:sldMkLst>
        <pc:spChg chg="mod">
          <ac:chgData name="SERGIO JUNIOR" userId="58c461ff-7c21-42d2-b5ac-927fd00d7ea6" providerId="ADAL" clId="{377C017F-BDA2-4EB8-A4C3-CB1F270603E3}" dt="2019-01-29T17:16:42.964" v="47" actId="20577"/>
          <ac:spMkLst>
            <pc:docMk/>
            <pc:sldMk cId="0" sldId="272"/>
            <ac:spMk id="22530" creationId="{00000000-0000-0000-0000-000000000000}"/>
          </ac:spMkLst>
        </pc:spChg>
      </pc:sldChg>
      <pc:sldChg chg="modSp">
        <pc:chgData name="SERGIO JUNIOR" userId="58c461ff-7c21-42d2-b5ac-927fd00d7ea6" providerId="ADAL" clId="{377C017F-BDA2-4EB8-A4C3-CB1F270603E3}" dt="2019-01-29T17:16:07.983" v="46" actId="1038"/>
        <pc:sldMkLst>
          <pc:docMk/>
          <pc:sldMk cId="0" sldId="280"/>
        </pc:sldMkLst>
        <pc:spChg chg="mod">
          <ac:chgData name="SERGIO JUNIOR" userId="58c461ff-7c21-42d2-b5ac-927fd00d7ea6" providerId="ADAL" clId="{377C017F-BDA2-4EB8-A4C3-CB1F270603E3}" dt="2019-01-29T17:16:07.983" v="46" actId="1038"/>
          <ac:spMkLst>
            <pc:docMk/>
            <pc:sldMk cId="0" sldId="280"/>
            <ac:spMk id="30723" creationId="{00000000-0000-0000-0000-000000000000}"/>
          </ac:spMkLst>
        </pc:spChg>
        <pc:spChg chg="mod">
          <ac:chgData name="SERGIO JUNIOR" userId="58c461ff-7c21-42d2-b5ac-927fd00d7ea6" providerId="ADAL" clId="{377C017F-BDA2-4EB8-A4C3-CB1F270603E3}" dt="2019-01-29T17:16:07.983" v="46" actId="1038"/>
          <ac:spMkLst>
            <pc:docMk/>
            <pc:sldMk cId="0" sldId="280"/>
            <ac:spMk id="30724" creationId="{00000000-0000-0000-0000-000000000000}"/>
          </ac:spMkLst>
        </pc:spChg>
        <pc:spChg chg="mod">
          <ac:chgData name="SERGIO JUNIOR" userId="58c461ff-7c21-42d2-b5ac-927fd00d7ea6" providerId="ADAL" clId="{377C017F-BDA2-4EB8-A4C3-CB1F270603E3}" dt="2019-01-29T17:16:07.983" v="46" actId="1038"/>
          <ac:spMkLst>
            <pc:docMk/>
            <pc:sldMk cId="0" sldId="280"/>
            <ac:spMk id="30725" creationId="{00000000-0000-0000-0000-000000000000}"/>
          </ac:spMkLst>
        </pc:spChg>
      </pc:sldChg>
      <pc:sldChg chg="modSp">
        <pc:chgData name="SERGIO JUNIOR" userId="58c461ff-7c21-42d2-b5ac-927fd00d7ea6" providerId="ADAL" clId="{377C017F-BDA2-4EB8-A4C3-CB1F270603E3}" dt="2019-01-29T17:15:57.851" v="40" actId="1038"/>
        <pc:sldMkLst>
          <pc:docMk/>
          <pc:sldMk cId="0" sldId="281"/>
        </pc:sldMkLst>
        <pc:spChg chg="mod">
          <ac:chgData name="SERGIO JUNIOR" userId="58c461ff-7c21-42d2-b5ac-927fd00d7ea6" providerId="ADAL" clId="{377C017F-BDA2-4EB8-A4C3-CB1F270603E3}" dt="2019-01-29T17:15:37.866" v="21" actId="1038"/>
          <ac:spMkLst>
            <pc:docMk/>
            <pc:sldMk cId="0" sldId="281"/>
            <ac:spMk id="31747" creationId="{00000000-0000-0000-0000-000000000000}"/>
          </ac:spMkLst>
        </pc:spChg>
        <pc:spChg chg="mod">
          <ac:chgData name="SERGIO JUNIOR" userId="58c461ff-7c21-42d2-b5ac-927fd00d7ea6" providerId="ADAL" clId="{377C017F-BDA2-4EB8-A4C3-CB1F270603E3}" dt="2019-01-29T17:15:49.547" v="34" actId="1038"/>
          <ac:spMkLst>
            <pc:docMk/>
            <pc:sldMk cId="0" sldId="281"/>
            <ac:spMk id="31748" creationId="{00000000-0000-0000-0000-000000000000}"/>
          </ac:spMkLst>
        </pc:spChg>
        <pc:spChg chg="mod">
          <ac:chgData name="SERGIO JUNIOR" userId="58c461ff-7c21-42d2-b5ac-927fd00d7ea6" providerId="ADAL" clId="{377C017F-BDA2-4EB8-A4C3-CB1F270603E3}" dt="2019-01-29T17:15:44.522" v="28" actId="1037"/>
          <ac:spMkLst>
            <pc:docMk/>
            <pc:sldMk cId="0" sldId="281"/>
            <ac:spMk id="31749" creationId="{00000000-0000-0000-0000-000000000000}"/>
          </ac:spMkLst>
        </pc:spChg>
        <pc:spChg chg="mod">
          <ac:chgData name="SERGIO JUNIOR" userId="58c461ff-7c21-42d2-b5ac-927fd00d7ea6" providerId="ADAL" clId="{377C017F-BDA2-4EB8-A4C3-CB1F270603E3}" dt="2019-01-29T17:15:57.851" v="40" actId="1038"/>
          <ac:spMkLst>
            <pc:docMk/>
            <pc:sldMk cId="0" sldId="281"/>
            <ac:spMk id="31750" creationId="{00000000-0000-0000-0000-000000000000}"/>
          </ac:spMkLst>
        </pc:spChg>
      </pc:sldChg>
    </pc:docChg>
  </pc:docChgLst>
  <pc:docChgLst>
    <pc:chgData name="SERGIO JUNIOR" userId="58c461ff-7c21-42d2-b5ac-927fd00d7ea6" providerId="ADAL" clId="{A1CE09D1-BF60-473A-997D-302901F22C5C}"/>
    <pc:docChg chg="custSel modSld">
      <pc:chgData name="SERGIO JUNIOR" userId="58c461ff-7c21-42d2-b5ac-927fd00d7ea6" providerId="ADAL" clId="{A1CE09D1-BF60-473A-997D-302901F22C5C}" dt="2020-02-06T12:12:30.589" v="72"/>
      <pc:docMkLst>
        <pc:docMk/>
      </pc:docMkLst>
      <pc:sldChg chg="addSp modSp">
        <pc:chgData name="SERGIO JUNIOR" userId="58c461ff-7c21-42d2-b5ac-927fd00d7ea6" providerId="ADAL" clId="{A1CE09D1-BF60-473A-997D-302901F22C5C}" dt="2020-02-06T12:09:25.235" v="70" actId="114"/>
        <pc:sldMkLst>
          <pc:docMk/>
          <pc:sldMk cId="0" sldId="264"/>
        </pc:sldMkLst>
        <pc:spChg chg="add mod">
          <ac:chgData name="SERGIO JUNIOR" userId="58c461ff-7c21-42d2-b5ac-927fd00d7ea6" providerId="ADAL" clId="{A1CE09D1-BF60-473A-997D-302901F22C5C}" dt="2020-02-06T12:09:25.235" v="70" actId="114"/>
          <ac:spMkLst>
            <pc:docMk/>
            <pc:sldMk cId="0" sldId="264"/>
            <ac:spMk id="2" creationId="{B638FFA8-5BD3-4294-A7C2-A0529C3FCCB9}"/>
          </ac:spMkLst>
        </pc:spChg>
      </pc:sldChg>
      <pc:sldChg chg="modTransition">
        <pc:chgData name="SERGIO JUNIOR" userId="58c461ff-7c21-42d2-b5ac-927fd00d7ea6" providerId="ADAL" clId="{A1CE09D1-BF60-473A-997D-302901F22C5C}" dt="2020-02-06T12:11:02.116" v="71"/>
        <pc:sldMkLst>
          <pc:docMk/>
          <pc:sldMk cId="0" sldId="272"/>
        </pc:sldMkLst>
      </pc:sldChg>
      <pc:sldChg chg="modAnim">
        <pc:chgData name="SERGIO JUNIOR" userId="58c461ff-7c21-42d2-b5ac-927fd00d7ea6" providerId="ADAL" clId="{A1CE09D1-BF60-473A-997D-302901F22C5C}" dt="2020-02-06T12:12:30.589" v="72"/>
        <pc:sldMkLst>
          <pc:docMk/>
          <pc:sldMk cId="0" sldId="2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882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Cliquez pour modifier le style de texte du masque</a:t>
            </a:r>
          </a:p>
          <a:p>
            <a:pPr lvl="1"/>
            <a:r>
              <a:rPr lang="pt-BR" altLang="pt-BR"/>
              <a:t>Second niveau</a:t>
            </a:r>
          </a:p>
          <a:p>
            <a:pPr lvl="2"/>
            <a:r>
              <a:rPr lang="pt-BR" altLang="pt-BR"/>
              <a:t>Troisième niveau</a:t>
            </a:r>
          </a:p>
          <a:p>
            <a:pPr lvl="3"/>
            <a:r>
              <a:rPr lang="pt-BR" altLang="pt-BR"/>
              <a:t>Quatrième niveau</a:t>
            </a:r>
          </a:p>
          <a:p>
            <a:pPr lvl="4"/>
            <a:r>
              <a:rPr lang="pt-BR" altLang="pt-BR"/>
              <a:t>Cinquième niveau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699917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  <p:sp>
        <p:nvSpPr>
          <p:cNvPr id="122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0"/>
              </a:spcBef>
            </a:pPr>
            <a:endParaRPr kumimoji="0" lang="pt-BR" altLang="pt-BR" sz="2400"/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62467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62468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69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1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4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5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7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79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1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3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5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248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62487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2488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62489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pt-BR" noProof="0"/>
              <a:t>Clique para editar o estilo do título mestre</a:t>
            </a:r>
          </a:p>
        </p:txBody>
      </p:sp>
      <p:sp>
        <p:nvSpPr>
          <p:cNvPr id="62490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pt-BR" noProof="0"/>
              <a:t>Clique para editar o estilo do subtítulo mestre</a:t>
            </a:r>
          </a:p>
        </p:txBody>
      </p:sp>
      <p:sp>
        <p:nvSpPr>
          <p:cNvPr id="62491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62492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62493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42BEE67-BE3C-4245-91FC-F884335EA30B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FBDCB-E4AC-4533-AAFE-C6D6A1D7E032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59623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25EDE-26DF-4F25-B9FF-1256804EDD2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94599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SmartArt 2"/>
          <p:cNvSpPr>
            <a:spLocks noGrp="1"/>
          </p:cNvSpPr>
          <p:nvPr>
            <p:ph type="dgm" idx="1"/>
          </p:nvPr>
        </p:nvSpPr>
        <p:spPr>
          <a:xfrm>
            <a:off x="1173163" y="1981200"/>
            <a:ext cx="7772400" cy="411480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2536DD-EBFF-47D3-9991-5C61089E106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157726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1173163" y="1981200"/>
            <a:ext cx="7772400" cy="411480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9A2D59-8AA3-49C1-9F23-0867EF21F042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2667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F6E78-2E80-4935-87DA-3B9F0C0D2AB2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85549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EACBD-A465-45F3-9F94-CEA4AF2BD28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4446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85138-2CB0-4C92-BE82-D7FDB9BF537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00615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6DAD6-A5AE-4A75-867C-3A1A33FB4E0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07566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FBA79-AA63-449B-BB3B-50435033337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9598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CFD814-3B01-4CE1-8603-0140414C812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6006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580B0-4AB7-42C3-A780-3770FD844A5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05193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A8B40-4343-4B24-A771-3DBB2318DD47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6419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61443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61444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45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46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47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48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49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0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1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2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3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4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5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6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7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8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59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60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61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62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61463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464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61465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61466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61467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468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469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15AFE4CA-F02E-42DC-8177-AE49AEB6E09C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6000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Introdução a</a:t>
            </a:r>
            <a:br>
              <a:rPr lang="pt-BR" altLang="pt-BR"/>
            </a:br>
            <a:r>
              <a:rPr lang="pt-BR" altLang="pt-BR"/>
              <a:t>Sistemas Distribuídos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/>
            <a:r>
              <a:rPr lang="pt-BR" altLang="pt-BR" b="1"/>
              <a:t>Aula 1-Continuação</a:t>
            </a:r>
          </a:p>
          <a:p>
            <a:pPr marL="342900" indent="-342900"/>
            <a:endParaRPr lang="pt-BR" altLang="pt-BR" b="1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Vantagens de SD sobre PCs independentes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Compartilhamento de dados comuns entre usuários</a:t>
            </a:r>
          </a:p>
          <a:p>
            <a:r>
              <a:rPr lang="pt-BR" altLang="pt-BR"/>
              <a:t>Compartilhamento de recursos de hardware e software</a:t>
            </a:r>
          </a:p>
          <a:p>
            <a:r>
              <a:rPr lang="pt-BR" altLang="pt-BR"/>
              <a:t>Comunicação entre pessoas</a:t>
            </a:r>
          </a:p>
          <a:p>
            <a:r>
              <a:rPr lang="pt-BR" altLang="pt-BR"/>
              <a:t>Flexibilidade na distribuição de tarefas de acordo com as aplicações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Desvantagens de SD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Falta de software adequado</a:t>
            </a:r>
          </a:p>
          <a:p>
            <a:r>
              <a:rPr lang="pt-BR" altLang="pt-BR"/>
              <a:t>Falhas e saturação da rede de comunicação podem eliminar as vantagens de SD</a:t>
            </a:r>
          </a:p>
          <a:p>
            <a:r>
              <a:rPr lang="pt-BR" altLang="pt-BR"/>
              <a:t>Segurança pode ser comprometida: fácil acesso a dados e recursos reservados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Hardware em SD</a:t>
            </a:r>
          </a:p>
        </p:txBody>
      </p:sp>
      <p:graphicFrame>
        <p:nvGraphicFramePr>
          <p:cNvPr id="17411" name="Object 3">
            <a:hlinkClick r:id="" action="ppaction://ole?verb=0"/>
          </p:cNvPr>
          <p:cNvGraphicFramePr>
            <a:graphicFrameLocks noGrp="1"/>
          </p:cNvGraphicFramePr>
          <p:nvPr>
            <p:ph type="dgm" idx="1"/>
          </p:nvPr>
        </p:nvGraphicFramePr>
        <p:xfrm>
          <a:off x="1436688" y="2165350"/>
          <a:ext cx="7223125" cy="372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Organograma MS" r:id="rId3" imgW="7245000" imgH="3740040" progId="OrgPlusWOPX.4">
                  <p:embed followColorScheme="full"/>
                </p:oleObj>
              </mc:Choice>
              <mc:Fallback>
                <p:oleObj name="Organograma MS" r:id="rId3" imgW="7245000" imgH="3740040" progId="OrgPlusWOPX.4">
                  <p:embed followColorScheme="full"/>
                  <p:pic>
                    <p:nvPicPr>
                      <p:cNvPr id="17411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688" y="2165350"/>
                        <a:ext cx="7223125" cy="372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Software básico em SD</a:t>
            </a:r>
          </a:p>
        </p:txBody>
      </p:sp>
      <p:graphicFrame>
        <p:nvGraphicFramePr>
          <p:cNvPr id="18435" name="Object 3">
            <a:hlinkClick r:id="" action="ppaction://ole?verb=0"/>
          </p:cNvPr>
          <p:cNvGraphicFramePr>
            <a:graphicFrameLocks noGrp="1"/>
          </p:cNvGraphicFramePr>
          <p:nvPr>
            <p:ph type="tbl" idx="1"/>
          </p:nvPr>
        </p:nvGraphicFramePr>
        <p:xfrm>
          <a:off x="2008188" y="1981200"/>
          <a:ext cx="6081712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7772400" imgH="5238720" progId="Word.Document.6">
                  <p:embed/>
                </p:oleObj>
              </mc:Choice>
              <mc:Fallback>
                <p:oleObj name="Document" r:id="rId3" imgW="7772400" imgH="5238720" progId="Word.Document.6">
                  <p:embed/>
                  <p:pic>
                    <p:nvPicPr>
                      <p:cNvPr id="18435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1981200"/>
                        <a:ext cx="6081712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Sistemas operacionais de rede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Estações de trabalho conectadas por uma LAN</a:t>
            </a:r>
          </a:p>
          <a:p>
            <a:r>
              <a:rPr lang="pt-BR" altLang="pt-BR"/>
              <a:t>Cada estação tem seu próprio sistema operacional</a:t>
            </a:r>
          </a:p>
          <a:p>
            <a:r>
              <a:rPr lang="pt-BR" altLang="pt-BR"/>
              <a:t>Ferramentas para </a:t>
            </a:r>
            <a:r>
              <a:rPr lang="pt-BR" altLang="pt-BR" i="1"/>
              <a:t>login </a:t>
            </a:r>
            <a:r>
              <a:rPr lang="pt-BR" altLang="pt-BR"/>
              <a:t>remoto e cópia de arquivos entre estações</a:t>
            </a:r>
          </a:p>
          <a:p>
            <a:r>
              <a:rPr lang="pt-BR" altLang="pt-BR"/>
              <a:t>Servidores de arquivos e ferramentas para causar aparência de arquivo local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Sistemas distribuídos autênticos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A rede toda tem aparência de ser um único sistema </a:t>
            </a:r>
            <a:r>
              <a:rPr lang="pt-BR" altLang="pt-BR" i="1"/>
              <a:t>timesharing: </a:t>
            </a:r>
            <a:r>
              <a:rPr lang="pt-BR" altLang="pt-BR" b="1"/>
              <a:t>virtual uniprocessor, single-system image</a:t>
            </a:r>
            <a:endParaRPr lang="pt-BR" altLang="pt-BR"/>
          </a:p>
          <a:p>
            <a:r>
              <a:rPr lang="pt-BR" altLang="pt-BR"/>
              <a:t>Mecanismo global para comunicação entre processos</a:t>
            </a:r>
          </a:p>
          <a:p>
            <a:r>
              <a:rPr lang="pt-BR" altLang="pt-BR"/>
              <a:t>Gerenciamento de processos homogêneo</a:t>
            </a:r>
          </a:p>
          <a:p>
            <a:r>
              <a:rPr lang="pt-BR" altLang="pt-BR"/>
              <a:t>Sistema de arquivos homogêneo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Sistemas timesharing para multiprocessadores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Fila única de processos prontos para execução: melhor distribuição de carga</a:t>
            </a:r>
          </a:p>
          <a:p>
            <a:r>
              <a:rPr lang="pt-BR" altLang="pt-BR"/>
              <a:t>CPUs especializadas em: executar processos, controlar periféricos, executar sistema operacional (gerenciar a memória global)</a:t>
            </a:r>
          </a:p>
          <a:p>
            <a:r>
              <a:rPr lang="pt-BR" altLang="pt-BR"/>
              <a:t>Sistema de arquivos comporta-se de maneira semelhante a um SC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Comparação de SC para SD</a:t>
            </a:r>
          </a:p>
        </p:txBody>
      </p:sp>
      <p:graphicFrame>
        <p:nvGraphicFramePr>
          <p:cNvPr id="22531" name="Object 3">
            <a:hlinkClick r:id="" action="ppaction://ole?verb=0"/>
          </p:cNvPr>
          <p:cNvGraphicFramePr>
            <a:graphicFrameLocks noGrp="1"/>
          </p:cNvGraphicFramePr>
          <p:nvPr>
            <p:ph type="tbl" idx="1"/>
          </p:nvPr>
        </p:nvGraphicFramePr>
        <p:xfrm>
          <a:off x="1300163" y="1981200"/>
          <a:ext cx="7496175" cy="409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7772400" imgH="4251240" progId="Word.Document.6">
                  <p:embed/>
                </p:oleObj>
              </mc:Choice>
              <mc:Fallback>
                <p:oleObj name="Document" r:id="rId3" imgW="7772400" imgH="4251240" progId="Word.Document.6">
                  <p:embed/>
                  <p:pic>
                    <p:nvPicPr>
                      <p:cNvPr id="22531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163" y="1981200"/>
                        <a:ext cx="7496175" cy="409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Características básicas de SD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 dirty="0"/>
              <a:t>Compartilhamento de recursos</a:t>
            </a:r>
          </a:p>
          <a:p>
            <a:r>
              <a:rPr lang="pt-BR" altLang="pt-BR" dirty="0"/>
              <a:t>Extensibilidade (</a:t>
            </a:r>
            <a:r>
              <a:rPr lang="pt-BR" altLang="pt-BR" i="1" dirty="0" err="1"/>
              <a:t>openness</a:t>
            </a:r>
            <a:r>
              <a:rPr lang="pt-BR" altLang="pt-BR" dirty="0"/>
              <a:t>)</a:t>
            </a:r>
          </a:p>
          <a:p>
            <a:r>
              <a:rPr lang="pt-BR" altLang="pt-BR" dirty="0"/>
              <a:t>Concorrência</a:t>
            </a:r>
          </a:p>
          <a:p>
            <a:r>
              <a:rPr lang="pt-BR" altLang="pt-BR" dirty="0"/>
              <a:t>Escalabilidade (crescimento gradativo suave)</a:t>
            </a:r>
          </a:p>
          <a:p>
            <a:r>
              <a:rPr lang="pt-BR" altLang="pt-BR" dirty="0"/>
              <a:t>Tolerância a falhas</a:t>
            </a:r>
          </a:p>
          <a:p>
            <a:r>
              <a:rPr lang="pt-BR" altLang="pt-BR" dirty="0"/>
              <a:t>Transparência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Compartilhamento de recursos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Componentes de hardware: discos, impressoras, ...</a:t>
            </a:r>
          </a:p>
          <a:p>
            <a:r>
              <a:rPr lang="pt-BR" altLang="pt-BR"/>
              <a:t>Componentes de software: arquivos, bancos de dados, ...</a:t>
            </a:r>
          </a:p>
          <a:p>
            <a:r>
              <a:rPr lang="pt-BR" altLang="pt-BR"/>
              <a:t>Modelos básicos:</a:t>
            </a:r>
          </a:p>
          <a:p>
            <a:pPr lvl="1"/>
            <a:r>
              <a:rPr lang="pt-BR" altLang="pt-BR"/>
              <a:t>Modelo cliente-servidor</a:t>
            </a:r>
          </a:p>
          <a:p>
            <a:pPr lvl="1"/>
            <a:r>
              <a:rPr lang="pt-BR" altLang="pt-BR"/>
              <a:t>Modelo baseado em objetos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Conteúdo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 dirty="0"/>
              <a:t>Caracterização de SD</a:t>
            </a:r>
          </a:p>
          <a:p>
            <a:r>
              <a:rPr lang="pt-BR" altLang="pt-BR" dirty="0"/>
              <a:t>Exemplos de SD</a:t>
            </a:r>
          </a:p>
          <a:p>
            <a:r>
              <a:rPr lang="pt-BR" altLang="pt-BR" dirty="0"/>
              <a:t>Objetivos de SD</a:t>
            </a:r>
          </a:p>
          <a:p>
            <a:r>
              <a:rPr lang="pt-BR" altLang="pt-BR" dirty="0"/>
              <a:t>Conceitos de hardware em SD</a:t>
            </a:r>
          </a:p>
          <a:p>
            <a:r>
              <a:rPr lang="pt-BR" altLang="pt-BR" dirty="0"/>
              <a:t>Conceitos de software em SD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Extensibilidade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Extensões de hardware: periféricos, memória, interfaces de comunicação, ...</a:t>
            </a:r>
          </a:p>
          <a:p>
            <a:r>
              <a:rPr lang="pt-BR" altLang="pt-BR"/>
              <a:t>Extensões de software: funções de SO, protocolos de comunicação, ...</a:t>
            </a:r>
          </a:p>
          <a:p>
            <a:r>
              <a:rPr lang="pt-BR" altLang="pt-BR"/>
              <a:t>Interfaces chaves são públicas (</a:t>
            </a:r>
            <a:r>
              <a:rPr lang="pt-BR" altLang="pt-BR" i="1"/>
              <a:t>system calls</a:t>
            </a:r>
            <a:r>
              <a:rPr lang="pt-BR" altLang="pt-BR"/>
              <a:t>)</a:t>
            </a:r>
          </a:p>
          <a:p>
            <a:r>
              <a:rPr lang="pt-BR" altLang="pt-BR"/>
              <a:t>Mecanismo uniforme de comunicação entre processos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Concorrência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Mais de um processo em execução a cada instante:</a:t>
            </a:r>
          </a:p>
          <a:p>
            <a:pPr lvl="1"/>
            <a:r>
              <a:rPr lang="pt-BR" altLang="pt-BR"/>
              <a:t>Atividades separadas de usuários</a:t>
            </a:r>
          </a:p>
          <a:p>
            <a:pPr lvl="1"/>
            <a:r>
              <a:rPr lang="pt-BR" altLang="pt-BR"/>
              <a:t>Independência de recursos</a:t>
            </a:r>
          </a:p>
          <a:p>
            <a:pPr lvl="1"/>
            <a:r>
              <a:rPr lang="pt-BR" altLang="pt-BR"/>
              <a:t>Localização de processos servidores em computadores distintos</a:t>
            </a:r>
          </a:p>
          <a:p>
            <a:r>
              <a:rPr lang="pt-BR" altLang="pt-BR"/>
              <a:t>Acesso concorrente a recursos compartilhados requer sincronização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Escalabilidade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Quantidade de trabalho envolvido no processamento de qualquer requisição de acesso a um recurso compartilhado </a:t>
            </a:r>
            <a:r>
              <a:rPr lang="pt-BR" altLang="pt-BR" b="1"/>
              <a:t>independe</a:t>
            </a:r>
            <a:r>
              <a:rPr lang="pt-BR" altLang="pt-BR"/>
              <a:t> do tamanho da rede</a:t>
            </a:r>
          </a:p>
          <a:p>
            <a:r>
              <a:rPr lang="pt-BR" altLang="pt-BR"/>
              <a:t>Técnicas: replicação, </a:t>
            </a:r>
            <a:r>
              <a:rPr lang="pt-BR" altLang="pt-BR" i="1"/>
              <a:t>caching</a:t>
            </a:r>
            <a:r>
              <a:rPr lang="pt-BR" altLang="pt-BR"/>
              <a:t>, servidores múltiplos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Tolerância a falhas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Falhas de hardware e software (em CPUs e redes): programas param ou produzem resultados errados</a:t>
            </a:r>
          </a:p>
          <a:p>
            <a:r>
              <a:rPr lang="pt-BR" altLang="pt-BR"/>
              <a:t>Abordagens:</a:t>
            </a:r>
          </a:p>
          <a:p>
            <a:pPr lvl="1"/>
            <a:r>
              <a:rPr lang="pt-BR" altLang="pt-BR"/>
              <a:t>Redundância de hardware (Ex: banco de dados replicado em diversos servidores)</a:t>
            </a:r>
          </a:p>
          <a:p>
            <a:pPr lvl="1"/>
            <a:r>
              <a:rPr lang="pt-BR" altLang="pt-BR"/>
              <a:t>Recuperação por software: manter dados permanentes sempre consistentes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Transparência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Esconder do usuário e do programador de aplicações a separação de componenentes em um sistema distribuído, tal que este seja visto como um sistema centralizado</a:t>
            </a:r>
          </a:p>
          <a:p>
            <a:r>
              <a:rPr lang="pt-BR" altLang="pt-BR"/>
              <a:t>Formas de transparência: acesso, localização, concorrência, replicação, falha, migração, desempenho e escala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Transparência de acesso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429519" y="2105025"/>
            <a:ext cx="7013575" cy="155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pt-BR" altLang="pt-BR" sz="3200">
                <a:latin typeface="Arial" charset="0"/>
              </a:rPr>
              <a:t>Operações de acesso a objetos de</a:t>
            </a:r>
          </a:p>
          <a:p>
            <a:r>
              <a:rPr lang="pt-BR" altLang="pt-BR" sz="3200">
                <a:latin typeface="Arial" charset="0"/>
              </a:rPr>
              <a:t>informação são idênticas para objetos</a:t>
            </a:r>
          </a:p>
          <a:p>
            <a:r>
              <a:rPr lang="pt-BR" altLang="pt-BR" sz="3200">
                <a:latin typeface="Arial" charset="0"/>
              </a:rPr>
              <a:t>locais e remotos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145356" y="1987550"/>
            <a:ext cx="7531100" cy="1816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200919" y="4162425"/>
            <a:ext cx="7192962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pt-BR" altLang="pt-BR" sz="3200">
                <a:latin typeface="Arial" charset="0"/>
              </a:rPr>
              <a:t>Exemplo:</a:t>
            </a:r>
          </a:p>
          <a:p>
            <a:r>
              <a:rPr lang="pt-BR" altLang="pt-BR" sz="3200">
                <a:latin typeface="Arial" charset="0"/>
              </a:rPr>
              <a:t>Operação de envio de uma mensagem</a:t>
            </a:r>
          </a:p>
          <a:p>
            <a:r>
              <a:rPr lang="pt-BR" altLang="pt-BR" sz="3200">
                <a:latin typeface="Arial" charset="0"/>
              </a:rPr>
              <a:t>eletrônica especificando o destinatário</a:t>
            </a:r>
          </a:p>
          <a:p>
            <a:r>
              <a:rPr lang="pt-BR" altLang="pt-BR" sz="3200">
                <a:latin typeface="Arial" charset="0"/>
              </a:rPr>
              <a:t>através de seu endereço Internet</a:t>
            </a:r>
          </a:p>
        </p:txBody>
      </p:sp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Transparência de localização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287785" y="1952625"/>
            <a:ext cx="7532687" cy="155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pt-BR" altLang="pt-BR" sz="3200" dirty="0">
                <a:latin typeface="Arial" charset="0"/>
              </a:rPr>
              <a:t>Acesso a um objeto ocorre sem que seja</a:t>
            </a:r>
          </a:p>
          <a:p>
            <a:r>
              <a:rPr lang="pt-BR" altLang="pt-BR" sz="3200" dirty="0">
                <a:latin typeface="Arial" charset="0"/>
              </a:rPr>
              <a:t>necessário o conhecimento de sua</a:t>
            </a:r>
          </a:p>
          <a:p>
            <a:r>
              <a:rPr lang="pt-BR" altLang="pt-BR" sz="3200" dirty="0">
                <a:latin typeface="Arial" charset="0"/>
              </a:rPr>
              <a:t>localização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208980" y="1911350"/>
            <a:ext cx="7683500" cy="173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115616" y="1835150"/>
            <a:ext cx="7683500" cy="173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23454" y="3933825"/>
            <a:ext cx="7192962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pt-BR" altLang="pt-BR" sz="3200" dirty="0">
                <a:latin typeface="Arial" charset="0"/>
              </a:rPr>
              <a:t>Exemplo:</a:t>
            </a:r>
          </a:p>
          <a:p>
            <a:r>
              <a:rPr lang="pt-BR" altLang="pt-BR" sz="3200" dirty="0">
                <a:latin typeface="Arial" charset="0"/>
              </a:rPr>
              <a:t>Operação de envio de uma mensagem</a:t>
            </a:r>
          </a:p>
          <a:p>
            <a:r>
              <a:rPr lang="pt-BR" altLang="pt-BR" sz="3200" dirty="0">
                <a:latin typeface="Arial" charset="0"/>
              </a:rPr>
              <a:t>eletrônica especificando o destinatário</a:t>
            </a:r>
          </a:p>
          <a:p>
            <a:r>
              <a:rPr lang="pt-BR" altLang="pt-BR" sz="3200" dirty="0">
                <a:latin typeface="Arial" charset="0"/>
              </a:rPr>
              <a:t>através de seu endereço Internet</a:t>
            </a:r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Outras formas de transparência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 sz="2000" b="1"/>
              <a:t>Concorrência</a:t>
            </a:r>
            <a:r>
              <a:rPr lang="pt-BR" altLang="pt-BR" sz="2000"/>
              <a:t>: processos operam concorrentemente usando objetos de informação comuns sem interferência entre eles.</a:t>
            </a:r>
          </a:p>
          <a:p>
            <a:r>
              <a:rPr lang="pt-BR" altLang="pt-BR" sz="2000" b="1"/>
              <a:t>Replicação</a:t>
            </a:r>
            <a:r>
              <a:rPr lang="pt-BR" altLang="pt-BR" sz="2000"/>
              <a:t>: várias instâncias de um objeto de informação são usadas sem requerer o conhecimento das réplicas pelos usuários e aplicações.</a:t>
            </a:r>
          </a:p>
          <a:p>
            <a:r>
              <a:rPr lang="pt-BR" altLang="pt-BR" sz="2000" b="1"/>
              <a:t>Falha</a:t>
            </a:r>
            <a:r>
              <a:rPr lang="pt-BR" altLang="pt-BR" sz="2000"/>
              <a:t>: mascaramento de falhas de hardware e software.</a:t>
            </a:r>
          </a:p>
          <a:p>
            <a:r>
              <a:rPr lang="pt-BR" altLang="pt-BR" sz="2000" b="1"/>
              <a:t>Migração</a:t>
            </a:r>
            <a:r>
              <a:rPr lang="pt-BR" altLang="pt-BR" sz="2000"/>
              <a:t>: movimento de objetos de informação dentro do sistema não afeta a operação de usuários e aplicações.</a:t>
            </a:r>
          </a:p>
          <a:p>
            <a:r>
              <a:rPr lang="pt-BR" altLang="pt-BR" sz="2000" b="1"/>
              <a:t>Desempenho</a:t>
            </a:r>
            <a:r>
              <a:rPr lang="pt-BR" altLang="pt-BR" sz="2000"/>
              <a:t>: reconfiguração do sistema para melhorar desempenho conforme a carga varia.</a:t>
            </a:r>
          </a:p>
          <a:p>
            <a:r>
              <a:rPr lang="pt-BR" altLang="pt-BR" sz="2000" b="1"/>
              <a:t>Escala</a:t>
            </a:r>
            <a:r>
              <a:rPr lang="pt-BR" altLang="pt-BR" sz="2000"/>
              <a:t>: o sistema e as aplicações podem expandir em escala sem requerer modificações na estrutura do sistema ou nos algoritmos das aplicações.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/>
              <a:t>Referência Básica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pt-BR" b="1"/>
              <a:t>[C] </a:t>
            </a:r>
            <a:r>
              <a:rPr lang="pt-BR" altLang="pt-BR" i="1"/>
              <a:t>Distributed Systems: Concepts and Design. </a:t>
            </a:r>
            <a:r>
              <a:rPr lang="pt-BR" altLang="pt-BR"/>
              <a:t>G. Coulouris, J. Dollimore, T. Kindberg. Addison-Wesley, 1994.   ISBN 0-201-62433-8. (Capítulos 4 e 5)</a:t>
            </a:r>
          </a:p>
          <a:p>
            <a:r>
              <a:rPr lang="pt-BR" altLang="pt-BR" b="1"/>
              <a:t>[T] </a:t>
            </a:r>
            <a:r>
              <a:rPr lang="pt-BR" altLang="pt-BR" i="1"/>
              <a:t>Distributed Operating Systems.      </a:t>
            </a:r>
            <a:r>
              <a:rPr lang="pt-BR" altLang="pt-BR"/>
              <a:t>A. S. Tanenbaum. Prentice-Hall, 1995.   ISBN 0-13-219908-4. (Seções 2.4 e 2.5)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Definição de SD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"Um sistema distribuído é uma coleção de computadores autônomos conectados por uma rede e equipados com um sistema de software distribuído." [C]</a:t>
            </a:r>
          </a:p>
          <a:p>
            <a:r>
              <a:rPr lang="pt-BR" altLang="pt-BR"/>
              <a:t>"Um sistema distribuído é uma coleção de computadores independentes que aparenta ao usuário ser um computador único." [T]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Outra definição de SD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"Você sabe que tem um sistema distribuído quando a falha de um computador do qual você nunca ouviu falar faz com que você pare completamente de trabalhar." [Leslie Lamport]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Avanços tecnológicos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Invenção de redes de computadores  de alta velocidade (anos 70):</a:t>
            </a:r>
          </a:p>
          <a:p>
            <a:pPr lvl="1"/>
            <a:r>
              <a:rPr lang="pt-BR" altLang="pt-BR"/>
              <a:t>Rede local (Local Area Network - LAN)</a:t>
            </a:r>
          </a:p>
          <a:p>
            <a:pPr lvl="1"/>
            <a:r>
              <a:rPr lang="pt-BR" altLang="pt-BR"/>
              <a:t>Rede global (Wide Area Network - WAN)</a:t>
            </a:r>
          </a:p>
          <a:p>
            <a:r>
              <a:rPr lang="pt-BR" altLang="pt-BR"/>
              <a:t>Desenvolvimento de microprocessadores potentes (anos 80).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Estado da arte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É relativamente fácil agrupar um grande número de CPUs, conectando-as por uma rede de alta velocidade.</a:t>
            </a:r>
          </a:p>
          <a:p>
            <a:r>
              <a:rPr lang="pt-BR" altLang="pt-BR"/>
              <a:t>O software para sistemas distribuídos é completamente diferente do software para sistemas centralizados e está apenas começando a se desenvolver.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Exemplos de SD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Uma rede de estações de trabalho em uma universidade ou companhia</a:t>
            </a:r>
          </a:p>
          <a:p>
            <a:r>
              <a:rPr lang="pt-BR" altLang="pt-BR"/>
              <a:t>Uma rede de computadores em uma fábrica</a:t>
            </a:r>
          </a:p>
          <a:p>
            <a:r>
              <a:rPr lang="pt-BR" altLang="pt-BR"/>
              <a:t>Um grande banco com muitas agências, cada qual com um computadores e caixas automáticas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Exemplos de SD (continuação)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Sistema de reserva de passagens aéreas</a:t>
            </a:r>
          </a:p>
          <a:p>
            <a:r>
              <a:rPr lang="pt-BR" altLang="pt-BR"/>
              <a:t>Sistema de controle de estoque, vendas e entregas numa cadeia de lojas</a:t>
            </a:r>
          </a:p>
          <a:p>
            <a:r>
              <a:rPr lang="pt-BR" altLang="pt-BR"/>
              <a:t>Serviços da Internet: Netnews, WWW</a:t>
            </a:r>
          </a:p>
          <a:p>
            <a:r>
              <a:rPr lang="pt-BR" altLang="pt-BR"/>
              <a:t>Sistemas de acesso a recursos de multimídia e de conferência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 dirty="0"/>
              <a:t>Vantagens de SD sobre SC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pt-BR" altLang="pt-BR"/>
              <a:t>Melhor relação custo/benefício</a:t>
            </a:r>
          </a:p>
          <a:p>
            <a:r>
              <a:rPr lang="pt-BR" altLang="pt-BR"/>
              <a:t>Capacidade de processamento além dos limites práticos de SC (velocidade da luz, aquecimento)</a:t>
            </a:r>
          </a:p>
          <a:p>
            <a:r>
              <a:rPr lang="pt-BR" altLang="pt-BR"/>
              <a:t>Maior domínio de aplicações</a:t>
            </a:r>
          </a:p>
          <a:p>
            <a:r>
              <a:rPr lang="pt-BR" altLang="pt-BR"/>
              <a:t>Maior confiabilidade e disponibilidade</a:t>
            </a:r>
          </a:p>
          <a:p>
            <a:r>
              <a:rPr lang="pt-BR" altLang="pt-BR"/>
              <a:t>Crescimento gradativo da capacidade de processamento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638FFA8-5BD3-4294-A7C2-A0529C3FCCB9}"/>
              </a:ext>
            </a:extLst>
          </p:cNvPr>
          <p:cNvSpPr txBox="1"/>
          <p:nvPr/>
        </p:nvSpPr>
        <p:spPr>
          <a:xfrm>
            <a:off x="1403648" y="6381328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i="1" dirty="0"/>
              <a:t>* SC – Sistemas Centralizados / SD – Sistemas Distribuídos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theme/theme1.xml><?xml version="1.0" encoding="utf-8"?>
<a:theme xmlns:a="http://schemas.openxmlformats.org/drawingml/2006/main" name="Gravata">
  <a:themeElements>
    <a:clrScheme name="Grava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Grava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Grava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va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apresentação\GRAVATA.POT</Template>
  <TotalTime>38</TotalTime>
  <Pages>27</Pages>
  <Words>1004</Words>
  <Application>Microsoft Office PowerPoint</Application>
  <PresentationFormat>Apresentação na tela (4:3)</PresentationFormat>
  <Paragraphs>124</Paragraphs>
  <Slides>28</Slides>
  <Notes>28</Notes>
  <HiddenSlides>1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28</vt:i4>
      </vt:variant>
    </vt:vector>
  </HeadingPairs>
  <TitlesOfParts>
    <vt:vector size="35" baseType="lpstr">
      <vt:lpstr>Arial</vt:lpstr>
      <vt:lpstr>Book Antiqua</vt:lpstr>
      <vt:lpstr>Monotype Sorts</vt:lpstr>
      <vt:lpstr>Times New Roman</vt:lpstr>
      <vt:lpstr>Gravata</vt:lpstr>
      <vt:lpstr>Organograma MS</vt:lpstr>
      <vt:lpstr>Document</vt:lpstr>
      <vt:lpstr>Introdução a Sistemas Distribuídos</vt:lpstr>
      <vt:lpstr>Conteúdo</vt:lpstr>
      <vt:lpstr>Definição de SD</vt:lpstr>
      <vt:lpstr>Outra definição de SD</vt:lpstr>
      <vt:lpstr>Avanços tecnológicos</vt:lpstr>
      <vt:lpstr>Estado da arte</vt:lpstr>
      <vt:lpstr>Exemplos de SD</vt:lpstr>
      <vt:lpstr>Exemplos de SD (continuação)</vt:lpstr>
      <vt:lpstr>Vantagens de SD sobre SC</vt:lpstr>
      <vt:lpstr>Vantagens de SD sobre PCs independentes</vt:lpstr>
      <vt:lpstr>Desvantagens de SD </vt:lpstr>
      <vt:lpstr>Hardware em SD</vt:lpstr>
      <vt:lpstr>Software básico em SD</vt:lpstr>
      <vt:lpstr>Sistemas operacionais de rede</vt:lpstr>
      <vt:lpstr>Sistemas distribuídos autênticos</vt:lpstr>
      <vt:lpstr>Sistemas timesharing para multiprocessadores</vt:lpstr>
      <vt:lpstr>Comparação de SC para SD</vt:lpstr>
      <vt:lpstr>Características básicas de SD</vt:lpstr>
      <vt:lpstr>Compartilhamento de recursos</vt:lpstr>
      <vt:lpstr>Extensibilidade</vt:lpstr>
      <vt:lpstr>Concorrência</vt:lpstr>
      <vt:lpstr>Escalabilidade</vt:lpstr>
      <vt:lpstr>Tolerância a falhas</vt:lpstr>
      <vt:lpstr>Transparência</vt:lpstr>
      <vt:lpstr>Transparência de acesso</vt:lpstr>
      <vt:lpstr>Transparência de localização</vt:lpstr>
      <vt:lpstr>Outras formas de transparência</vt:lpstr>
      <vt:lpstr>Referência Básica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  Sistemas Distribuídos</dc:title>
  <dc:creator>Alcides Calsavara</dc:creator>
  <cp:lastModifiedBy>Sergio Portari</cp:lastModifiedBy>
  <cp:revision>9</cp:revision>
  <cp:lastPrinted>1999-03-18T20:50:36Z</cp:lastPrinted>
  <dcterms:created xsi:type="dcterms:W3CDTF">1997-03-07T23:57:54Z</dcterms:created>
  <dcterms:modified xsi:type="dcterms:W3CDTF">2022-02-17T19:01:01Z</dcterms:modified>
</cp:coreProperties>
</file>